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73"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4" r:id="rId20"/>
  </p:sldIdLst>
  <p:sldSz cx="9144000" cy="5143500" type="screen16x9"/>
  <p:notesSz cx="6858000" cy="9144000"/>
  <p:embeddedFontLst>
    <p:embeddedFont>
      <p:font typeface="Lato" panose="020F0502020204030203" pitchFamily="34" charset="0"/>
      <p:regular r:id="rId22"/>
      <p:bold r:id="rId23"/>
      <p:italic r:id="rId24"/>
      <p:boldItalic r:id="rId25"/>
    </p:embeddedFont>
    <p:embeddedFont>
      <p:font typeface="Montserrat" pitchFamily="2" charset="77"/>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037EE1-6A5F-4999-A186-C731A6694E6A}">
  <a:tblStyle styleId="{80037EE1-6A5F-4999-A186-C731A6694E6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jpg>
</file>

<file path=ppt/media/image2.png>
</file>

<file path=ppt/media/image3.png>
</file>

<file path=ppt/media/image4.gif>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1d318a2d5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1d318a2d5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 Yo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eced2a89b7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eced2a89b7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288ce02360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288ce02360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ced2a89b7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ced2a89b7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02f2b3f04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02f2b3f0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02f2b3f04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02f2b3f04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eced2a89b7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eced2a89b7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e687fcc14d_0_3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e687fcc14d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eced2a89b7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eced2a89b7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eced2a89b7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eced2a89b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eced2a89b7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eced2a89b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eced2a89b7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eced2a89b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687fcc14d_0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687fcc14d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1d318a2d5c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1d318a2d5c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Font typeface="Lato"/>
              <a:buChar char="●"/>
            </a:pPr>
            <a:r>
              <a:rPr lang="en-GB" sz="1300">
                <a:solidFill>
                  <a:schemeClr val="dk1"/>
                </a:solidFill>
                <a:latin typeface="Lato"/>
                <a:ea typeface="Lato"/>
                <a:cs typeface="Lato"/>
                <a:sym typeface="Lato"/>
              </a:rPr>
              <a:t>Gradient Based Optimization:</a:t>
            </a:r>
            <a:endParaRPr sz="1300">
              <a:solidFill>
                <a:schemeClr val="dk1"/>
              </a:solidFill>
              <a:latin typeface="Lato"/>
              <a:ea typeface="Lato"/>
              <a:cs typeface="Lato"/>
              <a:sym typeface="Lato"/>
            </a:endParaRPr>
          </a:p>
          <a:p>
            <a:pPr marL="914400" lvl="1" indent="-298450" algn="l" rtl="0">
              <a:lnSpc>
                <a:spcPct val="115000"/>
              </a:lnSpc>
              <a:spcBef>
                <a:spcPts val="0"/>
              </a:spcBef>
              <a:spcAft>
                <a:spcPts val="0"/>
              </a:spcAft>
              <a:buClr>
                <a:schemeClr val="dk1"/>
              </a:buClr>
              <a:buSzPts val="1100"/>
              <a:buFont typeface="Lato"/>
              <a:buChar char="○"/>
            </a:pPr>
            <a:r>
              <a:rPr lang="en-GB">
                <a:solidFill>
                  <a:schemeClr val="dk1"/>
                </a:solidFill>
                <a:latin typeface="Lato"/>
                <a:ea typeface="Lato"/>
                <a:cs typeface="Lato"/>
                <a:sym typeface="Lato"/>
              </a:rPr>
              <a:t>View the neural network as a function and using gradient based optimization methods, iteratively minimize loss</a:t>
            </a:r>
            <a:endParaRPr>
              <a:solidFill>
                <a:schemeClr val="dk1"/>
              </a:solidFill>
              <a:latin typeface="Lato"/>
              <a:ea typeface="Lato"/>
              <a:cs typeface="Lato"/>
              <a:sym typeface="Lato"/>
            </a:endParaRPr>
          </a:p>
          <a:p>
            <a:pPr marL="914400" lvl="1" indent="-298450" algn="l" rtl="0">
              <a:lnSpc>
                <a:spcPct val="115000"/>
              </a:lnSpc>
              <a:spcBef>
                <a:spcPts val="0"/>
              </a:spcBef>
              <a:spcAft>
                <a:spcPts val="0"/>
              </a:spcAft>
              <a:buClr>
                <a:schemeClr val="dk1"/>
              </a:buClr>
              <a:buSzPts val="1100"/>
              <a:buFont typeface="Lato"/>
              <a:buChar char="○"/>
            </a:pPr>
            <a:r>
              <a:rPr lang="en-GB">
                <a:solidFill>
                  <a:schemeClr val="dk1"/>
                </a:solidFill>
                <a:latin typeface="Lato"/>
                <a:ea typeface="Lato"/>
                <a:cs typeface="Lato"/>
                <a:sym typeface="Lato"/>
              </a:rPr>
              <a:t>Currently the algorithm of choice</a:t>
            </a:r>
            <a:endParaRPr>
              <a:solidFill>
                <a:schemeClr val="dk1"/>
              </a:solidFill>
              <a:latin typeface="Lato"/>
              <a:ea typeface="Lato"/>
              <a:cs typeface="Lato"/>
              <a:sym typeface="Lato"/>
            </a:endParaRPr>
          </a:p>
          <a:p>
            <a:pPr marL="0" lvl="0" indent="0" algn="l" rtl="0">
              <a:lnSpc>
                <a:spcPct val="115000"/>
              </a:lnSpc>
              <a:spcBef>
                <a:spcPts val="1200"/>
              </a:spcBef>
              <a:spcAft>
                <a:spcPts val="0"/>
              </a:spcAft>
              <a:buClr>
                <a:schemeClr val="dk1"/>
              </a:buClr>
              <a:buSzPts val="1100"/>
              <a:buFont typeface="Arial"/>
              <a:buNone/>
            </a:pPr>
            <a:endParaRPr sz="1300">
              <a:solidFill>
                <a:schemeClr val="dk1"/>
              </a:solidFill>
              <a:latin typeface="Lato"/>
              <a:ea typeface="Lato"/>
              <a:cs typeface="Lato"/>
              <a:sym typeface="Lato"/>
            </a:endParaRPr>
          </a:p>
          <a:p>
            <a:pPr marL="457200" lvl="0" indent="-311150" algn="l" rtl="0">
              <a:lnSpc>
                <a:spcPct val="115000"/>
              </a:lnSpc>
              <a:spcBef>
                <a:spcPts val="1200"/>
              </a:spcBef>
              <a:spcAft>
                <a:spcPts val="0"/>
              </a:spcAft>
              <a:buClr>
                <a:schemeClr val="dk1"/>
              </a:buClr>
              <a:buSzPts val="1300"/>
              <a:buFont typeface="Lato"/>
              <a:buChar char="●"/>
            </a:pPr>
            <a:r>
              <a:rPr lang="en-GB" sz="1300">
                <a:solidFill>
                  <a:schemeClr val="dk1"/>
                </a:solidFill>
                <a:latin typeface="Lato"/>
                <a:ea typeface="Lato"/>
                <a:cs typeface="Lato"/>
                <a:sym typeface="Lato"/>
              </a:rPr>
              <a:t>Solver Based Optimization:</a:t>
            </a:r>
            <a:endParaRPr sz="1300">
              <a:solidFill>
                <a:schemeClr val="dk1"/>
              </a:solidFill>
              <a:latin typeface="Lato"/>
              <a:ea typeface="Lato"/>
              <a:cs typeface="Lato"/>
              <a:sym typeface="Lato"/>
            </a:endParaRPr>
          </a:p>
          <a:p>
            <a:pPr marL="914400" lvl="1" indent="-298450" algn="l" rtl="0">
              <a:lnSpc>
                <a:spcPct val="115000"/>
              </a:lnSpc>
              <a:spcBef>
                <a:spcPts val="0"/>
              </a:spcBef>
              <a:spcAft>
                <a:spcPts val="0"/>
              </a:spcAft>
              <a:buClr>
                <a:schemeClr val="dk1"/>
              </a:buClr>
              <a:buSzPts val="1100"/>
              <a:buFont typeface="Lato"/>
              <a:buChar char="○"/>
            </a:pPr>
            <a:r>
              <a:rPr lang="en-GB">
                <a:solidFill>
                  <a:schemeClr val="dk1"/>
                </a:solidFill>
                <a:latin typeface="Lato"/>
                <a:ea typeface="Lato"/>
                <a:cs typeface="Lato"/>
                <a:sym typeface="Lato"/>
              </a:rPr>
              <a:t>View the neural network as an MILP problem and use a solver to generate an assignment of weights which achieve training objectives</a:t>
            </a:r>
            <a:endParaRPr>
              <a:solidFill>
                <a:schemeClr val="dk1"/>
              </a:solidFill>
              <a:latin typeface="Lato"/>
              <a:ea typeface="Lato"/>
              <a:cs typeface="Lato"/>
              <a:sym typeface="Lato"/>
            </a:endParaRPr>
          </a:p>
          <a:p>
            <a:pPr marL="914400" lvl="1" indent="-298450" algn="l" rtl="0">
              <a:lnSpc>
                <a:spcPct val="115000"/>
              </a:lnSpc>
              <a:spcBef>
                <a:spcPts val="0"/>
              </a:spcBef>
              <a:spcAft>
                <a:spcPts val="0"/>
              </a:spcAft>
              <a:buClr>
                <a:schemeClr val="dk1"/>
              </a:buClr>
              <a:buSzPts val="1100"/>
              <a:buFont typeface="Lato"/>
              <a:buChar char="○"/>
            </a:pPr>
            <a:r>
              <a:rPr lang="en-GB">
                <a:solidFill>
                  <a:schemeClr val="dk1"/>
                </a:solidFill>
                <a:latin typeface="Lato"/>
                <a:ea typeface="Lato"/>
                <a:cs typeface="Lato"/>
                <a:sym typeface="Lato"/>
              </a:rPr>
              <a:t>Only recently starting to be explored as training algorithms for NNs</a:t>
            </a:r>
            <a:endParaRPr>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1d318a2d5c_0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1d318a2d5c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e687fcc14d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e687fcc14d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d318a2d5c_0_4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d318a2d5c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eced2a89b7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eced2a89b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eced2a89b7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eced2a89b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142325" y="774425"/>
            <a:ext cx="5017500" cy="1578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Training of Neural Networks via Gradient Descent and Solvers</a:t>
            </a:r>
            <a:endParaRPr/>
          </a:p>
        </p:txBody>
      </p:sp>
      <p:sp>
        <p:nvSpPr>
          <p:cNvPr id="135" name="Google Shape;135;p13"/>
          <p:cNvSpPr txBox="1">
            <a:spLocks noGrp="1"/>
          </p:cNvSpPr>
          <p:nvPr>
            <p:ph type="subTitle" idx="1"/>
          </p:nvPr>
        </p:nvSpPr>
        <p:spPr>
          <a:xfrm>
            <a:off x="4917400" y="4121375"/>
            <a:ext cx="3470700" cy="5061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dirty="0"/>
              <a:t>- Dhananjay Ashok</a:t>
            </a:r>
            <a:r>
              <a:rPr lang="en-GB" baseline="30000" dirty="0"/>
              <a:t>†,</a:t>
            </a:r>
            <a:r>
              <a:rPr lang="en-GB" dirty="0"/>
              <a:t> Vineel Nagisetty</a:t>
            </a:r>
            <a:r>
              <a:rPr lang="en-GB" baseline="30000" dirty="0"/>
              <a:t>‡</a:t>
            </a:r>
            <a:r>
              <a:rPr lang="en-GB" dirty="0"/>
              <a:t>, Christopher Srinivasa</a:t>
            </a:r>
            <a:r>
              <a:rPr lang="en-GB" baseline="30000" dirty="0"/>
              <a:t>☨</a:t>
            </a:r>
            <a:r>
              <a:rPr lang="en-GB" dirty="0"/>
              <a:t>, </a:t>
            </a:r>
            <a:r>
              <a:rPr lang="en-GB" b="1" dirty="0">
                <a:solidFill>
                  <a:srgbClr val="FF0000"/>
                </a:solidFill>
              </a:rPr>
              <a:t>Vijay Ganesh</a:t>
            </a:r>
            <a:r>
              <a:rPr lang="en-GB" b="1" baseline="30000" dirty="0">
                <a:solidFill>
                  <a:srgbClr val="FF0000"/>
                </a:solidFill>
              </a:rPr>
              <a:t>‡</a:t>
            </a:r>
            <a:endParaRPr b="1" baseline="30000" dirty="0">
              <a:solidFill>
                <a:srgbClr val="FF0000"/>
              </a:solidFill>
            </a:endParaRPr>
          </a:p>
        </p:txBody>
      </p:sp>
      <p:pic>
        <p:nvPicPr>
          <p:cNvPr id="136" name="Google Shape;136;p13"/>
          <p:cNvPicPr preferRelativeResize="0"/>
          <p:nvPr/>
        </p:nvPicPr>
        <p:blipFill>
          <a:blip r:embed="rId3">
            <a:alphaModFix/>
          </a:blip>
          <a:stretch>
            <a:fillRect/>
          </a:stretch>
        </p:blipFill>
        <p:spPr>
          <a:xfrm>
            <a:off x="8096800" y="774425"/>
            <a:ext cx="829750" cy="829750"/>
          </a:xfrm>
          <a:prstGeom prst="rect">
            <a:avLst/>
          </a:prstGeom>
          <a:noFill/>
          <a:ln>
            <a:noFill/>
          </a:ln>
        </p:spPr>
      </p:pic>
      <p:sp>
        <p:nvSpPr>
          <p:cNvPr id="137" name="Google Shape;137;p13"/>
          <p:cNvSpPr txBox="1"/>
          <p:nvPr/>
        </p:nvSpPr>
        <p:spPr>
          <a:xfrm>
            <a:off x="7857100" y="603825"/>
            <a:ext cx="5310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chemeClr val="lt1"/>
                </a:solidFill>
                <a:latin typeface="Lato"/>
                <a:ea typeface="Lato"/>
                <a:cs typeface="Lato"/>
                <a:sym typeface="Lato"/>
              </a:rPr>
              <a:t>†</a:t>
            </a:r>
            <a:endParaRPr>
              <a:latin typeface="Lato"/>
              <a:ea typeface="Lato"/>
              <a:cs typeface="Lato"/>
              <a:sym typeface="Lato"/>
            </a:endParaRPr>
          </a:p>
        </p:txBody>
      </p:sp>
      <p:sp>
        <p:nvSpPr>
          <p:cNvPr id="138" name="Google Shape;138;p13"/>
          <p:cNvSpPr txBox="1"/>
          <p:nvPr/>
        </p:nvSpPr>
        <p:spPr>
          <a:xfrm>
            <a:off x="7810625" y="1604175"/>
            <a:ext cx="3492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chemeClr val="lt1"/>
                </a:solidFill>
                <a:latin typeface="Lato"/>
                <a:ea typeface="Lato"/>
                <a:cs typeface="Lato"/>
                <a:sym typeface="Lato"/>
              </a:rPr>
              <a:t>‡</a:t>
            </a:r>
            <a:endParaRPr>
              <a:latin typeface="Lato"/>
              <a:ea typeface="Lato"/>
              <a:cs typeface="Lato"/>
              <a:sym typeface="Lato"/>
            </a:endParaRPr>
          </a:p>
        </p:txBody>
      </p:sp>
      <p:pic>
        <p:nvPicPr>
          <p:cNvPr id="139" name="Google Shape;139;p13"/>
          <p:cNvPicPr preferRelativeResize="0"/>
          <p:nvPr/>
        </p:nvPicPr>
        <p:blipFill>
          <a:blip r:embed="rId4">
            <a:alphaModFix/>
          </a:blip>
          <a:stretch>
            <a:fillRect/>
          </a:stretch>
        </p:blipFill>
        <p:spPr>
          <a:xfrm>
            <a:off x="8060425" y="1760200"/>
            <a:ext cx="960726" cy="960726"/>
          </a:xfrm>
          <a:prstGeom prst="rect">
            <a:avLst/>
          </a:prstGeom>
          <a:noFill/>
          <a:ln>
            <a:noFill/>
          </a:ln>
        </p:spPr>
      </p:pic>
      <p:sp>
        <p:nvSpPr>
          <p:cNvPr id="140" name="Google Shape;140;p13"/>
          <p:cNvSpPr txBox="1"/>
          <p:nvPr/>
        </p:nvSpPr>
        <p:spPr>
          <a:xfrm>
            <a:off x="7810625" y="2655425"/>
            <a:ext cx="41904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chemeClr val="lt1"/>
                </a:solidFill>
                <a:latin typeface="Lato"/>
                <a:ea typeface="Lato"/>
                <a:cs typeface="Lato"/>
                <a:sym typeface="Lato"/>
              </a:rPr>
              <a:t>☨</a:t>
            </a:r>
            <a:endParaRPr>
              <a:latin typeface="Lato"/>
              <a:ea typeface="Lato"/>
              <a:cs typeface="Lato"/>
              <a:sym typeface="Lato"/>
            </a:endParaRPr>
          </a:p>
        </p:txBody>
      </p:sp>
      <p:pic>
        <p:nvPicPr>
          <p:cNvPr id="141" name="Google Shape;141;p13"/>
          <p:cNvPicPr preferRelativeResize="0"/>
          <p:nvPr/>
        </p:nvPicPr>
        <p:blipFill>
          <a:blip r:embed="rId5">
            <a:alphaModFix/>
          </a:blip>
          <a:stretch>
            <a:fillRect/>
          </a:stretch>
        </p:blipFill>
        <p:spPr>
          <a:xfrm>
            <a:off x="7810621" y="2920625"/>
            <a:ext cx="1331306" cy="82974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36"/>
                                        </p:tgtEl>
                                        <p:attrNameLst>
                                          <p:attrName>style.visibility</p:attrName>
                                        </p:attrNameLst>
                                      </p:cBhvr>
                                      <p:to>
                                        <p:strVal val="visible"/>
                                      </p:to>
                                    </p:set>
                                    <p:anim calcmode="lin" valueType="num">
                                      <p:cBhvr additive="base">
                                        <p:cTn id="7" dur="1000"/>
                                        <p:tgtEl>
                                          <p:spTgt spid="136"/>
                                        </p:tgtEl>
                                        <p:attrNameLst>
                                          <p:attrName>ppt_w</p:attrName>
                                        </p:attrNameLst>
                                      </p:cBhvr>
                                      <p:tavLst>
                                        <p:tav tm="0">
                                          <p:val>
                                            <p:strVal val="0"/>
                                          </p:val>
                                        </p:tav>
                                        <p:tav tm="100000">
                                          <p:val>
                                            <p:strVal val="#ppt_w"/>
                                          </p:val>
                                        </p:tav>
                                      </p:tavLst>
                                    </p:anim>
                                    <p:anim calcmode="lin" valueType="num">
                                      <p:cBhvr additive="base">
                                        <p:cTn id="8" dur="1000"/>
                                        <p:tgtEl>
                                          <p:spTgt spid="136"/>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3" presetClass="entr" presetSubtype="16" fill="hold" nodeType="afterEffect">
                                  <p:stCondLst>
                                    <p:cond delay="0"/>
                                  </p:stCondLst>
                                  <p:childTnLst>
                                    <p:set>
                                      <p:cBhvr>
                                        <p:cTn id="11" dur="1" fill="hold">
                                          <p:stCondLst>
                                            <p:cond delay="0"/>
                                          </p:stCondLst>
                                        </p:cTn>
                                        <p:tgtEl>
                                          <p:spTgt spid="139"/>
                                        </p:tgtEl>
                                        <p:attrNameLst>
                                          <p:attrName>style.visibility</p:attrName>
                                        </p:attrNameLst>
                                      </p:cBhvr>
                                      <p:to>
                                        <p:strVal val="visible"/>
                                      </p:to>
                                    </p:set>
                                    <p:anim calcmode="lin" valueType="num">
                                      <p:cBhvr additive="base">
                                        <p:cTn id="12" dur="1000"/>
                                        <p:tgtEl>
                                          <p:spTgt spid="139"/>
                                        </p:tgtEl>
                                        <p:attrNameLst>
                                          <p:attrName>ppt_w</p:attrName>
                                        </p:attrNameLst>
                                      </p:cBhvr>
                                      <p:tavLst>
                                        <p:tav tm="0">
                                          <p:val>
                                            <p:strVal val="0"/>
                                          </p:val>
                                        </p:tav>
                                        <p:tav tm="100000">
                                          <p:val>
                                            <p:strVal val="#ppt_w"/>
                                          </p:val>
                                        </p:tav>
                                      </p:tavLst>
                                    </p:anim>
                                    <p:anim calcmode="lin" valueType="num">
                                      <p:cBhvr additive="base">
                                        <p:cTn id="13" dur="1000"/>
                                        <p:tgtEl>
                                          <p:spTgt spid="139"/>
                                        </p:tgtEl>
                                        <p:attrNameLst>
                                          <p:attrName>ppt_h</p:attrName>
                                        </p:attrNameLst>
                                      </p:cBhvr>
                                      <p:tavLst>
                                        <p:tav tm="0">
                                          <p:val>
                                            <p:strVal val="0"/>
                                          </p:val>
                                        </p:tav>
                                        <p:tav tm="100000">
                                          <p:val>
                                            <p:strVal val="#ppt_h"/>
                                          </p:val>
                                        </p:tav>
                                      </p:tavLst>
                                    </p:anim>
                                  </p:childTnLst>
                                </p:cTn>
                              </p:par>
                            </p:childTnLst>
                          </p:cTn>
                        </p:par>
                        <p:par>
                          <p:cTn id="14" fill="hold">
                            <p:stCondLst>
                              <p:cond delay="2000"/>
                            </p:stCondLst>
                            <p:childTnLst>
                              <p:par>
                                <p:cTn id="15" presetID="23" presetClass="entr" presetSubtype="16" fill="hold" nodeType="afterEffect">
                                  <p:stCondLst>
                                    <p:cond delay="0"/>
                                  </p:stCondLst>
                                  <p:childTnLst>
                                    <p:set>
                                      <p:cBhvr>
                                        <p:cTn id="16" dur="1" fill="hold">
                                          <p:stCondLst>
                                            <p:cond delay="0"/>
                                          </p:stCondLst>
                                        </p:cTn>
                                        <p:tgtEl>
                                          <p:spTgt spid="141"/>
                                        </p:tgtEl>
                                        <p:attrNameLst>
                                          <p:attrName>style.visibility</p:attrName>
                                        </p:attrNameLst>
                                      </p:cBhvr>
                                      <p:to>
                                        <p:strVal val="visible"/>
                                      </p:to>
                                    </p:set>
                                    <p:anim calcmode="lin" valueType="num">
                                      <p:cBhvr additive="base">
                                        <p:cTn id="17" dur="1000"/>
                                        <p:tgtEl>
                                          <p:spTgt spid="141"/>
                                        </p:tgtEl>
                                        <p:attrNameLst>
                                          <p:attrName>ppt_w</p:attrName>
                                        </p:attrNameLst>
                                      </p:cBhvr>
                                      <p:tavLst>
                                        <p:tav tm="0">
                                          <p:val>
                                            <p:strVal val="0"/>
                                          </p:val>
                                        </p:tav>
                                        <p:tav tm="100000">
                                          <p:val>
                                            <p:strVal val="#ppt_w"/>
                                          </p:val>
                                        </p:tav>
                                      </p:tavLst>
                                    </p:anim>
                                    <p:anim calcmode="lin" valueType="num">
                                      <p:cBhvr additive="base">
                                        <p:cTn id="18" dur="1000"/>
                                        <p:tgtEl>
                                          <p:spTgt spid="14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Experiments: Overview</a:t>
            </a:r>
            <a:endParaRPr/>
          </a:p>
        </p:txBody>
      </p:sp>
      <p:sp>
        <p:nvSpPr>
          <p:cNvPr id="231" name="Google Shape;231;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a:solidFill>
                  <a:srgbClr val="FFFFFF"/>
                </a:solidFill>
              </a:rPr>
              <a:t>We compare GDSolver against the four Gradient Descent baselines of </a:t>
            </a:r>
            <a:endParaRPr b="1">
              <a:solidFill>
                <a:srgbClr val="FFFFFF"/>
              </a:solidFill>
            </a:endParaRPr>
          </a:p>
          <a:p>
            <a:pPr marL="457200" lvl="0" indent="-311150" algn="l" rtl="0">
              <a:spcBef>
                <a:spcPts val="1200"/>
              </a:spcBef>
              <a:spcAft>
                <a:spcPts val="0"/>
              </a:spcAft>
              <a:buClr>
                <a:srgbClr val="FFFFFF"/>
              </a:buClr>
              <a:buSzPts val="1300"/>
              <a:buChar char="●"/>
            </a:pPr>
            <a:r>
              <a:rPr lang="en-GB" b="1">
                <a:solidFill>
                  <a:srgbClr val="FFFFFF"/>
                </a:solidFill>
              </a:rPr>
              <a:t>Stochastic GD, </a:t>
            </a:r>
            <a:endParaRPr b="1">
              <a:solidFill>
                <a:srgbClr val="FFFFFF"/>
              </a:solidFill>
            </a:endParaRPr>
          </a:p>
          <a:p>
            <a:pPr marL="457200" lvl="0" indent="-311150" algn="l" rtl="0">
              <a:spcBef>
                <a:spcPts val="0"/>
              </a:spcBef>
              <a:spcAft>
                <a:spcPts val="0"/>
              </a:spcAft>
              <a:buClr>
                <a:srgbClr val="FFFFFF"/>
              </a:buClr>
              <a:buSzPts val="1300"/>
              <a:buChar char="●"/>
            </a:pPr>
            <a:r>
              <a:rPr lang="en-GB" b="1">
                <a:solidFill>
                  <a:srgbClr val="FFFFFF"/>
                </a:solidFill>
              </a:rPr>
              <a:t>SGD with Learning Rate Scheduling, </a:t>
            </a:r>
            <a:endParaRPr b="1">
              <a:solidFill>
                <a:srgbClr val="FFFFFF"/>
              </a:solidFill>
            </a:endParaRPr>
          </a:p>
          <a:p>
            <a:pPr marL="457200" lvl="0" indent="-311150" algn="l" rtl="0">
              <a:spcBef>
                <a:spcPts val="0"/>
              </a:spcBef>
              <a:spcAft>
                <a:spcPts val="0"/>
              </a:spcAft>
              <a:buClr>
                <a:srgbClr val="FFFFFF"/>
              </a:buClr>
              <a:buSzPts val="1300"/>
              <a:buChar char="●"/>
            </a:pPr>
            <a:r>
              <a:rPr lang="en-GB" b="1">
                <a:solidFill>
                  <a:srgbClr val="FFFFFF"/>
                </a:solidFill>
              </a:rPr>
              <a:t>Adam Optimization and </a:t>
            </a:r>
            <a:endParaRPr b="1">
              <a:solidFill>
                <a:srgbClr val="FFFFFF"/>
              </a:solidFill>
            </a:endParaRPr>
          </a:p>
          <a:p>
            <a:pPr marL="457200" lvl="0" indent="-311150" algn="l" rtl="0">
              <a:spcBef>
                <a:spcPts val="0"/>
              </a:spcBef>
              <a:spcAft>
                <a:spcPts val="0"/>
              </a:spcAft>
              <a:buClr>
                <a:srgbClr val="FFFFFF"/>
              </a:buClr>
              <a:buSzPts val="1300"/>
              <a:buChar char="●"/>
            </a:pPr>
            <a:r>
              <a:rPr lang="en-GB" b="1">
                <a:solidFill>
                  <a:srgbClr val="FFFFFF"/>
                </a:solidFill>
              </a:rPr>
              <a:t>Adam with LRS.</a:t>
            </a:r>
            <a:endParaRPr b="1">
              <a:solidFill>
                <a:srgbClr val="FFFFFF"/>
              </a:solidFill>
            </a:endParaRPr>
          </a:p>
          <a:p>
            <a:pPr marL="0" lvl="0" indent="0" algn="l" rtl="0">
              <a:spcBef>
                <a:spcPts val="1200"/>
              </a:spcBef>
              <a:spcAft>
                <a:spcPts val="0"/>
              </a:spcAft>
              <a:buNone/>
            </a:pPr>
            <a:endParaRPr b="1"/>
          </a:p>
          <a:p>
            <a:pPr marL="0" lvl="0" indent="0" algn="l" rtl="0">
              <a:spcBef>
                <a:spcPts val="1200"/>
              </a:spcBef>
              <a:spcAft>
                <a:spcPts val="0"/>
              </a:spcAft>
              <a:buNone/>
            </a:pPr>
            <a:endParaRPr b="1"/>
          </a:p>
          <a:p>
            <a:pPr marL="0" lvl="0" indent="0" algn="l" rtl="0">
              <a:spcBef>
                <a:spcPts val="1200"/>
              </a:spcBef>
              <a:spcAft>
                <a:spcPts val="1200"/>
              </a:spcAft>
              <a:buNone/>
            </a:pPr>
            <a:endParaRPr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Experiment 1: Regression</a:t>
            </a:r>
            <a:endParaRPr/>
          </a:p>
        </p:txBody>
      </p:sp>
      <p:sp>
        <p:nvSpPr>
          <p:cNvPr id="237" name="Google Shape;237;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GB" b="1">
                <a:solidFill>
                  <a:schemeClr val="accent2"/>
                </a:solidFill>
              </a:rPr>
              <a:t>Question:</a:t>
            </a:r>
            <a:r>
              <a:rPr lang="en-GB"/>
              <a:t>  Can GDSolver achieve faster convergence with greater data and resource efficiency than GD baselines</a:t>
            </a:r>
            <a:endParaRPr/>
          </a:p>
          <a:p>
            <a:pPr marL="0" lvl="0" indent="0" algn="l" rtl="0">
              <a:spcBef>
                <a:spcPts val="1200"/>
              </a:spcBef>
              <a:spcAft>
                <a:spcPts val="0"/>
              </a:spcAft>
              <a:buNone/>
            </a:pPr>
            <a:r>
              <a:rPr lang="en-GB" b="1">
                <a:solidFill>
                  <a:schemeClr val="accent2"/>
                </a:solidFill>
              </a:rPr>
              <a:t>Dataset:</a:t>
            </a:r>
            <a:r>
              <a:rPr lang="en-GB"/>
              <a:t> 4 simple regression datasets (identity, affine, polynomial of degree 4, and a trignometric and exponential formula) that pure GD methods can learn quickly</a:t>
            </a:r>
            <a:endParaRPr/>
          </a:p>
          <a:p>
            <a:pPr marL="0" lvl="0" indent="0" algn="l" rtl="0">
              <a:spcBef>
                <a:spcPts val="1200"/>
              </a:spcBef>
              <a:spcAft>
                <a:spcPts val="0"/>
              </a:spcAft>
              <a:buNone/>
            </a:pPr>
            <a:r>
              <a:rPr lang="en-GB" b="1">
                <a:solidFill>
                  <a:schemeClr val="accent2"/>
                </a:solidFill>
              </a:rPr>
              <a:t>Procedure:</a:t>
            </a:r>
            <a:r>
              <a:rPr lang="en-GB"/>
              <a:t> </a:t>
            </a:r>
            <a:endParaRPr/>
          </a:p>
          <a:p>
            <a:pPr marL="457200" lvl="0" indent="-311150" algn="l" rtl="0">
              <a:spcBef>
                <a:spcPts val="1200"/>
              </a:spcBef>
              <a:spcAft>
                <a:spcPts val="0"/>
              </a:spcAft>
              <a:buSzPts val="1300"/>
              <a:buChar char="●"/>
            </a:pPr>
            <a:r>
              <a:rPr lang="en-GB"/>
              <a:t>We vary the number of epochs e for each GD baseline, noting the testing loss and time taken. </a:t>
            </a:r>
            <a:endParaRPr/>
          </a:p>
          <a:p>
            <a:pPr marL="457200" lvl="0" indent="-311150" algn="l" rtl="0">
              <a:spcBef>
                <a:spcPts val="0"/>
              </a:spcBef>
              <a:spcAft>
                <a:spcPts val="0"/>
              </a:spcAft>
              <a:buSzPts val="1300"/>
              <a:buChar char="●"/>
            </a:pPr>
            <a:r>
              <a:rPr lang="en-GB"/>
              <a:t>We then compare this to the testing loss and time taken to complete e epochs of SGD and a single solver sweep of the final layer.</a:t>
            </a:r>
            <a:endParaRPr/>
          </a:p>
          <a:p>
            <a:pPr marL="457200" lvl="0" indent="-311150" algn="l" rtl="0">
              <a:spcBef>
                <a:spcPts val="0"/>
              </a:spcBef>
              <a:spcAft>
                <a:spcPts val="0"/>
              </a:spcAft>
              <a:buSzPts val="1300"/>
              <a:buChar char="●"/>
            </a:pPr>
            <a:r>
              <a:rPr lang="en-GB"/>
              <a:t>This also allows us to quantify how many additional epochs of GD would have been required to achieve equivalent loss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Experiment 1: Regression Results</a:t>
            </a:r>
            <a:endParaRPr/>
          </a:p>
        </p:txBody>
      </p:sp>
      <p:sp>
        <p:nvSpPr>
          <p:cNvPr id="243" name="Google Shape;243;p23"/>
          <p:cNvSpPr txBox="1">
            <a:spLocks noGrp="1"/>
          </p:cNvSpPr>
          <p:nvPr>
            <p:ph type="body" idx="1"/>
          </p:nvPr>
        </p:nvSpPr>
        <p:spPr>
          <a:xfrm>
            <a:off x="791875" y="3227725"/>
            <a:ext cx="7719000" cy="22023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GB"/>
              <a:t>For brevity the results shown are for the best GD baseline (SGD with LR Scheduling) at the median epoch and maximum epochs used - 10 and 20</a:t>
            </a:r>
            <a:endParaRPr/>
          </a:p>
          <a:p>
            <a:pPr marL="457200" lvl="0" indent="-311150" algn="l" rtl="0">
              <a:spcBef>
                <a:spcPts val="0"/>
              </a:spcBef>
              <a:spcAft>
                <a:spcPts val="0"/>
              </a:spcAft>
              <a:buSzPts val="1300"/>
              <a:buChar char="●"/>
            </a:pPr>
            <a:r>
              <a:rPr lang="en-GB"/>
              <a:t>For most datasets GDSolver performs better in 10 epochs than GD baseline does in 20 epochs</a:t>
            </a:r>
            <a:endParaRPr/>
          </a:p>
          <a:p>
            <a:pPr marL="457200" lvl="0" indent="-311150" algn="l" rtl="0">
              <a:spcBef>
                <a:spcPts val="0"/>
              </a:spcBef>
              <a:spcAft>
                <a:spcPts val="0"/>
              </a:spcAft>
              <a:buSzPts val="1300"/>
              <a:buChar char="●"/>
            </a:pPr>
            <a:r>
              <a:rPr lang="en-GB"/>
              <a:t>The time taken by GDSolver is at 10 epochs is significantly less than the time taken for 20 iterations of GD baseline, which is how long the baselines take to achieve a comparable loss. </a:t>
            </a:r>
            <a:endParaRPr/>
          </a:p>
          <a:p>
            <a:pPr marL="457200" lvl="0" indent="-311150" algn="l" rtl="0">
              <a:spcBef>
                <a:spcPts val="0"/>
              </a:spcBef>
              <a:spcAft>
                <a:spcPts val="0"/>
              </a:spcAft>
              <a:buSzPts val="1300"/>
              <a:buChar char="●"/>
            </a:pPr>
            <a:r>
              <a:rPr lang="en-GB"/>
              <a:t>GDSolver produced models with, on average, 31.5% lower MSE in 48% less time. </a:t>
            </a:r>
            <a:endParaRPr/>
          </a:p>
        </p:txBody>
      </p:sp>
      <p:pic>
        <p:nvPicPr>
          <p:cNvPr id="244" name="Google Shape;244;p23"/>
          <p:cNvPicPr preferRelativeResize="0"/>
          <p:nvPr/>
        </p:nvPicPr>
        <p:blipFill>
          <a:blip r:embed="rId3">
            <a:alphaModFix/>
          </a:blip>
          <a:stretch>
            <a:fillRect/>
          </a:stretch>
        </p:blipFill>
        <p:spPr>
          <a:xfrm>
            <a:off x="1390513" y="1179000"/>
            <a:ext cx="6683333" cy="1615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Experiment 2: Classification</a:t>
            </a:r>
            <a:endParaRPr/>
          </a:p>
        </p:txBody>
      </p:sp>
      <p:sp>
        <p:nvSpPr>
          <p:cNvPr id="250" name="Google Shape;250;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GB" b="1">
                <a:solidFill>
                  <a:schemeClr val="accent2"/>
                </a:solidFill>
              </a:rPr>
              <a:t>Question: </a:t>
            </a:r>
            <a:r>
              <a:rPr lang="en-GB"/>
              <a:t>Does GDSolver consistently perform better than GD baseline in terms of generalization to a test set as the amount of training data is varied</a:t>
            </a:r>
            <a:endParaRPr/>
          </a:p>
          <a:p>
            <a:pPr marL="0" lvl="0" indent="0" algn="l" rtl="0">
              <a:spcBef>
                <a:spcPts val="1200"/>
              </a:spcBef>
              <a:spcAft>
                <a:spcPts val="0"/>
              </a:spcAft>
              <a:buNone/>
            </a:pPr>
            <a:r>
              <a:rPr lang="en-GB" b="1">
                <a:solidFill>
                  <a:schemeClr val="accent2"/>
                </a:solidFill>
              </a:rPr>
              <a:t>Dataset:</a:t>
            </a:r>
            <a:r>
              <a:rPr lang="en-GB"/>
              <a:t> MNIST and CIFAR10</a:t>
            </a:r>
            <a:endParaRPr/>
          </a:p>
          <a:p>
            <a:pPr marL="0" lvl="0" indent="0" algn="l" rtl="0">
              <a:spcBef>
                <a:spcPts val="1200"/>
              </a:spcBef>
              <a:spcAft>
                <a:spcPts val="0"/>
              </a:spcAft>
              <a:buNone/>
            </a:pPr>
            <a:r>
              <a:rPr lang="en-GB" b="1">
                <a:solidFill>
                  <a:schemeClr val="accent2"/>
                </a:solidFill>
              </a:rPr>
              <a:t>Procedure:</a:t>
            </a:r>
            <a:endParaRPr/>
          </a:p>
          <a:p>
            <a:pPr marL="457200" lvl="0" indent="-304958" algn="l" rtl="0">
              <a:spcBef>
                <a:spcPts val="1200"/>
              </a:spcBef>
              <a:spcAft>
                <a:spcPts val="0"/>
              </a:spcAft>
              <a:buSzPct val="100000"/>
              <a:buChar char="●"/>
            </a:pPr>
            <a:r>
              <a:rPr lang="en-GB"/>
              <a:t>We vary the number of training datapoints n and epochs e used to train the baseline methods. </a:t>
            </a:r>
            <a:endParaRPr/>
          </a:p>
          <a:p>
            <a:pPr marL="457200" lvl="0" indent="-304958" algn="l" rtl="0">
              <a:spcBef>
                <a:spcPts val="0"/>
              </a:spcBef>
              <a:spcAft>
                <a:spcPts val="0"/>
              </a:spcAft>
              <a:buSzPct val="100000"/>
              <a:buChar char="●"/>
            </a:pPr>
            <a:r>
              <a:rPr lang="en-GB"/>
              <a:t>For comparison, using GDSolver we train for a maximum of e/2 epochs of SGD (n datapoints), stopping early and calling the solver if we detect a loss plateau; we do this process 2 times. </a:t>
            </a:r>
            <a:endParaRPr/>
          </a:p>
          <a:p>
            <a:pPr marL="457200" lvl="0" indent="-304958" algn="l" rtl="0">
              <a:spcBef>
                <a:spcPts val="0"/>
              </a:spcBef>
              <a:spcAft>
                <a:spcPts val="0"/>
              </a:spcAft>
              <a:buSzPct val="100000"/>
              <a:buChar char="●"/>
            </a:pPr>
            <a:r>
              <a:rPr lang="en-GB"/>
              <a:t>We measure the testing accuracy, and see whether GDSolver is able to reach a higher accuracy than GD baselines using a smaller e/n value.</a:t>
            </a:r>
            <a:endParaRPr/>
          </a:p>
          <a:p>
            <a:pPr marL="0" lvl="0" indent="0" algn="l" rtl="0">
              <a:spcBef>
                <a:spcPts val="1200"/>
              </a:spcBef>
              <a:spcAft>
                <a:spcPts val="1200"/>
              </a:spcAft>
              <a:buNone/>
            </a:pPr>
            <a:endParaRPr b="1">
              <a:solidFill>
                <a:schemeClr val="accen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Experiment 2: Classification Results</a:t>
            </a:r>
            <a:endParaRPr/>
          </a:p>
        </p:txBody>
      </p:sp>
      <p:sp>
        <p:nvSpPr>
          <p:cNvPr id="256" name="Google Shape;256;p25"/>
          <p:cNvSpPr txBox="1">
            <a:spLocks noGrp="1"/>
          </p:cNvSpPr>
          <p:nvPr>
            <p:ph type="body" idx="1"/>
          </p:nvPr>
        </p:nvSpPr>
        <p:spPr>
          <a:xfrm>
            <a:off x="1297500" y="3727425"/>
            <a:ext cx="7038900" cy="14160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GB"/>
              <a:t>On average the hybrid method outperforms all GD baselines in terms of testing accuracy</a:t>
            </a:r>
            <a:endParaRPr/>
          </a:p>
          <a:p>
            <a:pPr marL="457200" lvl="0" indent="-311150" algn="l" rtl="0">
              <a:spcBef>
                <a:spcPts val="0"/>
              </a:spcBef>
              <a:spcAft>
                <a:spcPts val="0"/>
              </a:spcAft>
              <a:buSzPts val="1300"/>
              <a:buChar char="●"/>
            </a:pPr>
            <a:r>
              <a:rPr lang="en-GB"/>
              <a:t>GDSolver performs much better when fewer data points are used, i.e more data efficient</a:t>
            </a:r>
            <a:endParaRPr/>
          </a:p>
          <a:p>
            <a:pPr marL="457200" lvl="0" indent="-311150" algn="l" rtl="0">
              <a:spcBef>
                <a:spcPts val="0"/>
              </a:spcBef>
              <a:spcAft>
                <a:spcPts val="0"/>
              </a:spcAft>
              <a:buSzPts val="1300"/>
              <a:buChar char="●"/>
            </a:pPr>
            <a:r>
              <a:rPr lang="en-GB"/>
              <a:t>GDSolver on MNIST and CIFAR10 achieves better accuracy than GD baselines with only 50% of the training data</a:t>
            </a:r>
            <a:endParaRPr/>
          </a:p>
        </p:txBody>
      </p:sp>
      <p:pic>
        <p:nvPicPr>
          <p:cNvPr id="257" name="Google Shape;257;p25"/>
          <p:cNvPicPr preferRelativeResize="0"/>
          <p:nvPr/>
        </p:nvPicPr>
        <p:blipFill>
          <a:blip r:embed="rId3">
            <a:alphaModFix/>
          </a:blip>
          <a:stretch>
            <a:fillRect/>
          </a:stretch>
        </p:blipFill>
        <p:spPr>
          <a:xfrm>
            <a:off x="1469725" y="919975"/>
            <a:ext cx="6456426" cy="28074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Limitations</a:t>
            </a:r>
            <a:endParaRPr/>
          </a:p>
        </p:txBody>
      </p:sp>
      <p:sp>
        <p:nvSpPr>
          <p:cNvPr id="263" name="Google Shape;263;p2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GB"/>
              <a:t>Depends highly on the final layer of the NN being able to make a significant difference to the loss performance</a:t>
            </a:r>
            <a:endParaRPr/>
          </a:p>
          <a:p>
            <a:pPr marL="0" lvl="0" indent="0" algn="l" rtl="0">
              <a:spcBef>
                <a:spcPts val="1200"/>
              </a:spcBef>
              <a:spcAft>
                <a:spcPts val="0"/>
              </a:spcAft>
              <a:buNone/>
            </a:pPr>
            <a:endParaRPr/>
          </a:p>
          <a:p>
            <a:pPr marL="457200" lvl="0" indent="-311150" algn="l" rtl="0">
              <a:spcBef>
                <a:spcPts val="1200"/>
              </a:spcBef>
              <a:spcAft>
                <a:spcPts val="0"/>
              </a:spcAft>
              <a:buSzPts val="1300"/>
              <a:buChar char="●"/>
            </a:pPr>
            <a:r>
              <a:rPr lang="en-GB"/>
              <a:t>Varies significantly based on the training trajectory/ weights supplied by GD</a:t>
            </a:r>
            <a:endParaRPr/>
          </a:p>
          <a:p>
            <a:pPr marL="0" lvl="0" indent="0" algn="l" rtl="0">
              <a:spcBef>
                <a:spcPts val="1200"/>
              </a:spcBef>
              <a:spcAft>
                <a:spcPts val="0"/>
              </a:spcAft>
              <a:buNone/>
            </a:pPr>
            <a:endParaRPr/>
          </a:p>
          <a:p>
            <a:pPr marL="457200" lvl="0" indent="-311150" algn="l" rtl="0">
              <a:spcBef>
                <a:spcPts val="1200"/>
              </a:spcBef>
              <a:spcAft>
                <a:spcPts val="0"/>
              </a:spcAft>
              <a:buSzPts val="1300"/>
              <a:buChar char="●"/>
            </a:pPr>
            <a:r>
              <a:rPr lang="en-GB"/>
              <a:t>Initial attempts at constraint satisfaction yield infeasible LP models and cannot give provable guarantees with current framework</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Future Work </a:t>
            </a:r>
            <a:endParaRPr/>
          </a:p>
        </p:txBody>
      </p:sp>
      <p:sp>
        <p:nvSpPr>
          <p:cNvPr id="269" name="Google Shape;269;p27"/>
          <p:cNvSpPr txBox="1">
            <a:spLocks noGrp="1"/>
          </p:cNvSpPr>
          <p:nvPr>
            <p:ph type="body" idx="1"/>
          </p:nvPr>
        </p:nvSpPr>
        <p:spPr>
          <a:xfrm>
            <a:off x="1215625" y="1143450"/>
            <a:ext cx="7332600" cy="2290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Transfer this method to other classes of solvers, such as SMT solvers, which are capable of handling highly non-linear constraints</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en-GB"/>
              <a:t>Use Solvers to provide guarantees over adherence to security or reliability constraints. </a:t>
            </a:r>
            <a:endParaRPr/>
          </a:p>
          <a:p>
            <a:pPr marL="914400" lvl="1" indent="-298450" algn="l" rtl="0">
              <a:spcBef>
                <a:spcPts val="0"/>
              </a:spcBef>
              <a:spcAft>
                <a:spcPts val="0"/>
              </a:spcAft>
              <a:buSzPts val="1100"/>
              <a:buChar char="○"/>
            </a:pPr>
            <a:r>
              <a:rPr lang="en-GB"/>
              <a:t>Bias</a:t>
            </a:r>
            <a:endParaRPr/>
          </a:p>
          <a:p>
            <a:pPr marL="914400" lvl="1" indent="-298450" algn="l" rtl="0">
              <a:spcBef>
                <a:spcPts val="0"/>
              </a:spcBef>
              <a:spcAft>
                <a:spcPts val="0"/>
              </a:spcAft>
              <a:buSzPts val="1100"/>
              <a:buChar char="○"/>
            </a:pPr>
            <a:r>
              <a:rPr lang="en-GB"/>
              <a:t>Robustness to adversarial examples</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en-GB"/>
              <a:t>Extend the GDSolver method to handle more various architectures in the final layer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297500" y="1173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Conclusion</a:t>
            </a:r>
            <a:endParaRPr/>
          </a:p>
        </p:txBody>
      </p:sp>
      <p:sp>
        <p:nvSpPr>
          <p:cNvPr id="275" name="Google Shape;275;p28"/>
          <p:cNvSpPr txBox="1">
            <a:spLocks noGrp="1"/>
          </p:cNvSpPr>
          <p:nvPr>
            <p:ph type="body" idx="1"/>
          </p:nvPr>
        </p:nvSpPr>
        <p:spPr>
          <a:xfrm>
            <a:off x="807600" y="805411"/>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GB" dirty="0"/>
              <a:t>A combination of the GD and Solvers will be able to outperform the individual algorithms</a:t>
            </a:r>
            <a:endParaRPr dirty="0"/>
          </a:p>
          <a:p>
            <a:pPr marL="0" lvl="0" indent="0" algn="l" rtl="0">
              <a:spcBef>
                <a:spcPts val="1200"/>
              </a:spcBef>
              <a:spcAft>
                <a:spcPts val="0"/>
              </a:spcAft>
              <a:buNone/>
            </a:pPr>
            <a:endParaRPr dirty="0"/>
          </a:p>
          <a:p>
            <a:pPr marL="457200" lvl="0" indent="-311150" algn="l" rtl="0">
              <a:spcBef>
                <a:spcPts val="1200"/>
              </a:spcBef>
              <a:spcAft>
                <a:spcPts val="0"/>
              </a:spcAft>
              <a:buSzPts val="1300"/>
              <a:buChar char="●"/>
            </a:pPr>
            <a:r>
              <a:rPr lang="en-GB" dirty="0"/>
              <a:t>We provide one possible way of combining the two methods and are able to show promising initial results on simple datasets</a:t>
            </a:r>
            <a:endParaRPr dirty="0"/>
          </a:p>
          <a:p>
            <a:pPr marL="0" lvl="0" indent="0" algn="l" rtl="0">
              <a:spcBef>
                <a:spcPts val="1200"/>
              </a:spcBef>
              <a:spcAft>
                <a:spcPts val="0"/>
              </a:spcAft>
              <a:buNone/>
            </a:pPr>
            <a:endParaRPr dirty="0"/>
          </a:p>
          <a:p>
            <a:pPr marL="457200" lvl="0" indent="-311150" algn="l" rtl="0">
              <a:spcBef>
                <a:spcPts val="1200"/>
              </a:spcBef>
              <a:spcAft>
                <a:spcPts val="0"/>
              </a:spcAft>
              <a:buSzPts val="1300"/>
              <a:buChar char="●"/>
            </a:pPr>
            <a:r>
              <a:rPr lang="en-GB" dirty="0"/>
              <a:t>There is considerable room for expansion and future work using solvers and gradient descent to train NNs</a:t>
            </a:r>
            <a:endParaRPr dirty="0"/>
          </a:p>
          <a:p>
            <a:pPr marL="0" lvl="0" indent="0" algn="l" rtl="0">
              <a:spcBef>
                <a:spcPts val="1200"/>
              </a:spcBef>
              <a:spcAft>
                <a:spcPts val="1200"/>
              </a:spcAft>
              <a:buNone/>
            </a:pPr>
            <a:endParaRPr dirty="0"/>
          </a:p>
        </p:txBody>
      </p:sp>
      <p:pic>
        <p:nvPicPr>
          <p:cNvPr id="276" name="Google Shape;276;p28"/>
          <p:cNvPicPr preferRelativeResize="0"/>
          <p:nvPr/>
        </p:nvPicPr>
        <p:blipFill>
          <a:blip r:embed="rId3">
            <a:alphaModFix/>
          </a:blip>
          <a:stretch>
            <a:fillRect/>
          </a:stretch>
        </p:blipFill>
        <p:spPr>
          <a:xfrm>
            <a:off x="2598875" y="3490622"/>
            <a:ext cx="3968902" cy="165287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Related Work:</a:t>
            </a:r>
            <a:endParaRPr dirty="0"/>
          </a:p>
        </p:txBody>
      </p:sp>
      <p:sp>
        <p:nvSpPr>
          <p:cNvPr id="282" name="Google Shape;282;p29"/>
          <p:cNvSpPr txBox="1">
            <a:spLocks noGrp="1"/>
          </p:cNvSpPr>
          <p:nvPr>
            <p:ph type="body" idx="1"/>
          </p:nvPr>
        </p:nvSpPr>
        <p:spPr>
          <a:xfrm>
            <a:off x="1297500" y="1567550"/>
            <a:ext cx="71985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Using Solvers for training of Neural Networks:</a:t>
            </a:r>
            <a:endParaRPr/>
          </a:p>
          <a:p>
            <a:pPr marL="457200" lvl="0" indent="-311150" algn="l" rtl="0">
              <a:spcBef>
                <a:spcPts val="1200"/>
              </a:spcBef>
              <a:spcAft>
                <a:spcPts val="0"/>
              </a:spcAft>
              <a:buSzPts val="1300"/>
              <a:buChar char="●"/>
            </a:pPr>
            <a:r>
              <a:rPr lang="en-GB"/>
              <a:t>In search for a SAT-friendly binarized neural network architecture (Narodytska et al.2019)</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en-GB"/>
              <a:t>Training binarized neural networks using MIP and CP. (Icarte et al. 2019)</a:t>
            </a:r>
            <a:endParaRPr/>
          </a:p>
          <a:p>
            <a:pPr marL="914400" lvl="1" indent="-298450" algn="l" rtl="0">
              <a:spcBef>
                <a:spcPts val="0"/>
              </a:spcBef>
              <a:spcAft>
                <a:spcPts val="0"/>
              </a:spcAft>
              <a:buSzPts val="1100"/>
              <a:buChar char="○"/>
            </a:pPr>
            <a:r>
              <a:rPr lang="en-GB"/>
              <a:t>On Training Neural Networks with Mixed Integer Programming (Thorbjarnarson et al.2020 )</a:t>
            </a:r>
            <a:endParaRPr/>
          </a:p>
          <a:p>
            <a:pPr marL="0" lvl="0" indent="0" algn="l" rtl="0">
              <a:spcBef>
                <a:spcPts val="1200"/>
              </a:spcBef>
              <a:spcAft>
                <a:spcPts val="0"/>
              </a:spcAft>
              <a:buNone/>
            </a:pPr>
            <a:endParaRPr/>
          </a:p>
          <a:p>
            <a:pPr marL="0" lvl="0" indent="0" algn="l" rtl="0">
              <a:spcBef>
                <a:spcPts val="1200"/>
              </a:spcBef>
              <a:spcAft>
                <a:spcPts val="1200"/>
              </a:spcAft>
              <a:buNone/>
            </a:pPr>
            <a:r>
              <a:rPr lang="en-GB"/>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Proposed Algorithm Overview</a:t>
            </a:r>
            <a:endParaRPr/>
          </a:p>
        </p:txBody>
      </p:sp>
      <p:sp>
        <p:nvSpPr>
          <p:cNvPr id="294" name="Google Shape;294;p31"/>
          <p:cNvSpPr txBox="1">
            <a:spLocks noGrp="1"/>
          </p:cNvSpPr>
          <p:nvPr>
            <p:ph type="body" idx="1"/>
          </p:nvPr>
        </p:nvSpPr>
        <p:spPr>
          <a:xfrm>
            <a:off x="1297500" y="3331200"/>
            <a:ext cx="7038900" cy="18123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GB"/>
              <a:t>Step 1: Gradient Descent trains NN until local minimum/ loss plateau</a:t>
            </a:r>
            <a:endParaRPr/>
          </a:p>
          <a:p>
            <a:pPr marL="457200" lvl="0" indent="-311150" algn="l" rtl="0">
              <a:spcBef>
                <a:spcPts val="0"/>
              </a:spcBef>
              <a:spcAft>
                <a:spcPts val="0"/>
              </a:spcAft>
              <a:buSzPts val="1300"/>
              <a:buChar char="●"/>
            </a:pPr>
            <a:r>
              <a:rPr lang="en-GB"/>
              <a:t>Step 2: Convert the </a:t>
            </a:r>
            <a:r>
              <a:rPr lang="en-GB" b="1"/>
              <a:t>final layer alone</a:t>
            </a:r>
            <a:r>
              <a:rPr lang="en-GB"/>
              <a:t> of the network to an MILP problem (Fine Tuning)</a:t>
            </a:r>
            <a:endParaRPr/>
          </a:p>
          <a:p>
            <a:pPr marL="914400" lvl="1" indent="-298450" algn="l" rtl="0">
              <a:spcBef>
                <a:spcPts val="0"/>
              </a:spcBef>
              <a:spcAft>
                <a:spcPts val="0"/>
              </a:spcAft>
              <a:buSzPts val="1100"/>
              <a:buChar char="○"/>
            </a:pPr>
            <a:r>
              <a:rPr lang="en-GB"/>
              <a:t>Restrict the solver to find weight assignments that are close to the current weights</a:t>
            </a:r>
            <a:endParaRPr/>
          </a:p>
          <a:p>
            <a:pPr marL="457200" lvl="0" indent="-311150" algn="l" rtl="0">
              <a:spcBef>
                <a:spcPts val="0"/>
              </a:spcBef>
              <a:spcAft>
                <a:spcPts val="0"/>
              </a:spcAft>
              <a:buSzPts val="1300"/>
              <a:buChar char="●"/>
            </a:pPr>
            <a:r>
              <a:rPr lang="en-GB"/>
              <a:t>Step 3: Solve the fine tuning MILP problem and assign the weights to the NN</a:t>
            </a:r>
            <a:endParaRPr/>
          </a:p>
          <a:p>
            <a:pPr marL="457200" lvl="0" indent="-311150" algn="l" rtl="0">
              <a:spcBef>
                <a:spcPts val="0"/>
              </a:spcBef>
              <a:spcAft>
                <a:spcPts val="0"/>
              </a:spcAft>
              <a:buSzPts val="1300"/>
              <a:buChar char="●"/>
            </a:pPr>
            <a:r>
              <a:rPr lang="en-GB"/>
              <a:t>Step 4: Terminate or return to step 1</a:t>
            </a:r>
            <a:endParaRPr/>
          </a:p>
        </p:txBody>
      </p:sp>
      <p:pic>
        <p:nvPicPr>
          <p:cNvPr id="295" name="Google Shape;295;p31"/>
          <p:cNvPicPr preferRelativeResize="0"/>
          <p:nvPr/>
        </p:nvPicPr>
        <p:blipFill>
          <a:blip r:embed="rId3">
            <a:alphaModFix/>
          </a:blip>
          <a:stretch>
            <a:fillRect/>
          </a:stretch>
        </p:blipFill>
        <p:spPr>
          <a:xfrm>
            <a:off x="2387900" y="1307850"/>
            <a:ext cx="4368200" cy="2023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Overview:</a:t>
            </a:r>
            <a:endParaRPr/>
          </a:p>
        </p:txBody>
      </p:sp>
      <p:sp>
        <p:nvSpPr>
          <p:cNvPr id="147" name="Google Shape;147;p14"/>
          <p:cNvSpPr txBox="1">
            <a:spLocks noGrp="1"/>
          </p:cNvSpPr>
          <p:nvPr>
            <p:ph type="body" idx="1"/>
          </p:nvPr>
        </p:nvSpPr>
        <p:spPr>
          <a:xfrm>
            <a:off x="1297500" y="1567550"/>
            <a:ext cx="7038900" cy="3272400"/>
          </a:xfrm>
          <a:prstGeom prst="rect">
            <a:avLst/>
          </a:prstGeom>
        </p:spPr>
        <p:txBody>
          <a:bodyPr spcFirstLastPara="1" wrap="square" lIns="91425" tIns="91425" rIns="91425" bIns="91425" anchor="t" anchorCtr="0">
            <a:normAutofit fontScale="85000" lnSpcReduction="10000"/>
          </a:bodyPr>
          <a:lstStyle/>
          <a:p>
            <a:pPr marL="457200" lvl="0" indent="-298767" algn="l" rtl="0">
              <a:spcBef>
                <a:spcPts val="0"/>
              </a:spcBef>
              <a:spcAft>
                <a:spcPts val="0"/>
              </a:spcAft>
              <a:buSzPct val="100000"/>
              <a:buChar char="●"/>
            </a:pPr>
            <a:r>
              <a:rPr lang="en-GB"/>
              <a:t>Presenting GDSolver: A novel hybrid approach to training DNNs that combines GD and MILP solvers to address the shortcomings of both approaches individually</a:t>
            </a:r>
            <a:endParaRPr/>
          </a:p>
          <a:p>
            <a:pPr marL="457200" lvl="0" indent="0" algn="l" rtl="0">
              <a:spcBef>
                <a:spcPts val="1200"/>
              </a:spcBef>
              <a:spcAft>
                <a:spcPts val="0"/>
              </a:spcAft>
              <a:buNone/>
            </a:pPr>
            <a:endParaRPr/>
          </a:p>
          <a:p>
            <a:pPr marL="457200" lvl="0" indent="-298767" algn="l" rtl="0">
              <a:spcBef>
                <a:spcPts val="1200"/>
              </a:spcBef>
              <a:spcAft>
                <a:spcPts val="0"/>
              </a:spcAft>
              <a:buSzPct val="100000"/>
              <a:buChar char="●"/>
            </a:pPr>
            <a:r>
              <a:rPr lang="en-GB"/>
              <a:t>GDSolver interprets the training of the final layer of a DNN as an MILP problem with the goal of tunnelling through and escaping the local Minima that GD gets stuck in. </a:t>
            </a:r>
            <a:endParaRPr/>
          </a:p>
          <a:p>
            <a:pPr marL="457200" lvl="0" indent="0" algn="l" rtl="0">
              <a:spcBef>
                <a:spcPts val="1200"/>
              </a:spcBef>
              <a:spcAft>
                <a:spcPts val="0"/>
              </a:spcAft>
              <a:buNone/>
            </a:pPr>
            <a:endParaRPr/>
          </a:p>
          <a:p>
            <a:pPr marL="457200" lvl="0" indent="-298767" algn="l" rtl="0">
              <a:spcBef>
                <a:spcPts val="1200"/>
              </a:spcBef>
              <a:spcAft>
                <a:spcPts val="0"/>
              </a:spcAft>
              <a:buSzPct val="100000"/>
              <a:buChar char="●"/>
            </a:pPr>
            <a:r>
              <a:rPr lang="en-GB"/>
              <a:t>For regression tasks, GDSolver produced models that, on average, had 31.5% lower MSE in 48% less time</a:t>
            </a:r>
            <a:endParaRPr/>
          </a:p>
          <a:p>
            <a:pPr marL="457200" lvl="0" indent="0" algn="l" rtl="0">
              <a:spcBef>
                <a:spcPts val="1200"/>
              </a:spcBef>
              <a:spcAft>
                <a:spcPts val="0"/>
              </a:spcAft>
              <a:buNone/>
            </a:pPr>
            <a:endParaRPr/>
          </a:p>
          <a:p>
            <a:pPr marL="457200" lvl="0" indent="-298767" algn="l" rtl="0">
              <a:spcBef>
                <a:spcPts val="1200"/>
              </a:spcBef>
              <a:spcAft>
                <a:spcPts val="0"/>
              </a:spcAft>
              <a:buSzPct val="100000"/>
              <a:buChar char="●"/>
            </a:pPr>
            <a:r>
              <a:rPr lang="en-GB"/>
              <a:t>For classification tasks on MNIST and CIFAR10, GDSolver was able to achieve the highest accuracy over all competing methods, using only 50% of the training data that GD baselines required</a:t>
            </a:r>
            <a:endParaRPr/>
          </a:p>
          <a:p>
            <a:pPr marL="0" lvl="0" indent="0" algn="l" rtl="0">
              <a:spcBef>
                <a:spcPts val="120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Problem: Training a Neural Network</a:t>
            </a:r>
            <a:endParaRPr/>
          </a:p>
        </p:txBody>
      </p:sp>
      <p:sp>
        <p:nvSpPr>
          <p:cNvPr id="153" name="Google Shape;153;p15"/>
          <p:cNvSpPr txBox="1">
            <a:spLocks noGrp="1"/>
          </p:cNvSpPr>
          <p:nvPr>
            <p:ph type="body" idx="1"/>
          </p:nvPr>
        </p:nvSpPr>
        <p:spPr>
          <a:xfrm>
            <a:off x="1297500" y="1567550"/>
            <a:ext cx="7038900" cy="2911200"/>
          </a:xfrm>
          <a:prstGeom prst="rect">
            <a:avLst/>
          </a:prstGeom>
          <a:noFill/>
        </p:spPr>
        <p:txBody>
          <a:bodyPr spcFirstLastPara="1" wrap="square" lIns="91425" tIns="91425" rIns="91425" bIns="91425" anchor="t" anchorCtr="0">
            <a:normAutofit/>
          </a:bodyPr>
          <a:lstStyle/>
          <a:p>
            <a:pPr marL="0" lvl="0" indent="0" algn="l" rtl="0">
              <a:spcBef>
                <a:spcPts val="0"/>
              </a:spcBef>
              <a:spcAft>
                <a:spcPts val="0"/>
              </a:spcAft>
              <a:buNone/>
            </a:pPr>
            <a:r>
              <a:rPr lang="en-GB"/>
              <a:t>Relevant Metrics/ Properties of the ideal training system</a:t>
            </a:r>
            <a:endParaRPr/>
          </a:p>
          <a:p>
            <a:pPr marL="457200" lvl="0" indent="-311150" algn="l" rtl="0">
              <a:spcBef>
                <a:spcPts val="1200"/>
              </a:spcBef>
              <a:spcAft>
                <a:spcPts val="0"/>
              </a:spcAft>
              <a:buSzPts val="1300"/>
              <a:buChar char="●"/>
            </a:pPr>
            <a:r>
              <a:rPr lang="en-GB"/>
              <a:t>Leads to low loss/ high performance on chosen metric (MSE, BCE etc)</a:t>
            </a:r>
            <a:endParaRPr/>
          </a:p>
          <a:p>
            <a:pPr marL="457200" lvl="0" indent="-311150" algn="l" rtl="0">
              <a:spcBef>
                <a:spcPts val="0"/>
              </a:spcBef>
              <a:spcAft>
                <a:spcPts val="0"/>
              </a:spcAft>
              <a:buSzPts val="1300"/>
              <a:buChar char="●"/>
            </a:pPr>
            <a:r>
              <a:rPr lang="en-GB"/>
              <a:t>Generalizes well to testing set (avoids overfitting)</a:t>
            </a:r>
            <a:endParaRPr/>
          </a:p>
          <a:p>
            <a:pPr marL="457200" lvl="0" indent="-311150" algn="l" rtl="0">
              <a:spcBef>
                <a:spcPts val="0"/>
              </a:spcBef>
              <a:spcAft>
                <a:spcPts val="0"/>
              </a:spcAft>
              <a:buSzPts val="1300"/>
              <a:buChar char="●"/>
            </a:pPr>
            <a:r>
              <a:rPr lang="en-GB"/>
              <a:t>Fast/ Efficient</a:t>
            </a:r>
            <a:endParaRPr/>
          </a:p>
          <a:p>
            <a:pPr marL="457200" lvl="0" indent="-311150" algn="l" rtl="0">
              <a:spcBef>
                <a:spcPts val="0"/>
              </a:spcBef>
              <a:spcAft>
                <a:spcPts val="0"/>
              </a:spcAft>
              <a:buSzPts val="1300"/>
              <a:buChar char="●"/>
            </a:pPr>
            <a:r>
              <a:rPr lang="en-GB"/>
              <a:t>Scales well to large networks</a:t>
            </a:r>
            <a:endParaRPr/>
          </a:p>
          <a:p>
            <a:pPr marL="0" lvl="0" indent="0" algn="l" rtl="0">
              <a:spcBef>
                <a:spcPts val="1200"/>
              </a:spcBef>
              <a:spcAft>
                <a:spcPts val="0"/>
              </a:spcAft>
              <a:buNone/>
            </a:pPr>
            <a:r>
              <a:rPr lang="en-GB"/>
              <a:t>But additionally</a:t>
            </a:r>
            <a:endParaRPr/>
          </a:p>
          <a:p>
            <a:pPr marL="457200" lvl="0" indent="-311150" algn="l" rtl="0">
              <a:spcBef>
                <a:spcPts val="1200"/>
              </a:spcBef>
              <a:spcAft>
                <a:spcPts val="0"/>
              </a:spcAft>
              <a:buSzPts val="1300"/>
              <a:buChar char="●"/>
            </a:pPr>
            <a:r>
              <a:rPr lang="en-GB"/>
              <a:t>Produces networks of a certain type/ adhering to specified user constraints (e.g. adversarial robustness/ unbiasedness)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Approaches</a:t>
            </a:r>
            <a:endParaRPr/>
          </a:p>
        </p:txBody>
      </p:sp>
      <p:sp>
        <p:nvSpPr>
          <p:cNvPr id="159" name="Google Shape;159;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GB"/>
              <a:t>Gradient Based Optimization:</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457200" lvl="0" indent="-311150" algn="l" rtl="0">
              <a:spcBef>
                <a:spcPts val="1200"/>
              </a:spcBef>
              <a:spcAft>
                <a:spcPts val="0"/>
              </a:spcAft>
              <a:buSzPts val="1300"/>
              <a:buChar char="●"/>
            </a:pPr>
            <a:r>
              <a:rPr lang="en-GB"/>
              <a:t>Solver Based Optimization:</a:t>
            </a:r>
            <a:endParaRPr/>
          </a:p>
        </p:txBody>
      </p:sp>
      <p:pic>
        <p:nvPicPr>
          <p:cNvPr id="160" name="Google Shape;160;p16"/>
          <p:cNvPicPr preferRelativeResize="0"/>
          <p:nvPr/>
        </p:nvPicPr>
        <p:blipFill>
          <a:blip r:embed="rId3">
            <a:alphaModFix/>
          </a:blip>
          <a:stretch>
            <a:fillRect/>
          </a:stretch>
        </p:blipFill>
        <p:spPr>
          <a:xfrm>
            <a:off x="5018375" y="108250"/>
            <a:ext cx="3318025" cy="2530225"/>
          </a:xfrm>
          <a:prstGeom prst="rect">
            <a:avLst/>
          </a:prstGeom>
          <a:noFill/>
          <a:ln>
            <a:noFill/>
          </a:ln>
        </p:spPr>
      </p:pic>
      <p:pic>
        <p:nvPicPr>
          <p:cNvPr id="161" name="Google Shape;161;p16"/>
          <p:cNvPicPr preferRelativeResize="0"/>
          <p:nvPr/>
        </p:nvPicPr>
        <p:blipFill>
          <a:blip r:embed="rId4">
            <a:alphaModFix/>
          </a:blip>
          <a:stretch>
            <a:fillRect/>
          </a:stretch>
        </p:blipFill>
        <p:spPr>
          <a:xfrm>
            <a:off x="4905650" y="2761675"/>
            <a:ext cx="2381825" cy="2381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Motivation: Solvers and Gradient Descent each have pros and cons</a:t>
            </a:r>
            <a:endParaRPr/>
          </a:p>
          <a:p>
            <a:pPr marL="0" lvl="0" indent="0" algn="l" rtl="0">
              <a:spcBef>
                <a:spcPts val="0"/>
              </a:spcBef>
              <a:spcAft>
                <a:spcPts val="0"/>
              </a:spcAft>
              <a:buNone/>
            </a:pPr>
            <a:endParaRPr/>
          </a:p>
        </p:txBody>
      </p:sp>
      <p:sp>
        <p:nvSpPr>
          <p:cNvPr id="167" name="Google Shape;167;p17"/>
          <p:cNvSpPr/>
          <p:nvPr/>
        </p:nvSpPr>
        <p:spPr>
          <a:xfrm>
            <a:off x="753400" y="2571750"/>
            <a:ext cx="2509553" cy="655775"/>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gradFill>
                  <a:gsLst>
                    <a:gs pos="0">
                      <a:srgbClr val="1077D2"/>
                    </a:gs>
                    <a:gs pos="100000">
                      <a:srgbClr val="093153"/>
                    </a:gs>
                  </a:gsLst>
                  <a:path path="circle">
                    <a:fillToRect l="50000" t="50000" r="50000" b="50000"/>
                  </a:path>
                  <a:tileRect/>
                </a:gradFill>
                <a:latin typeface="Arial"/>
              </a:rPr>
              <a:t>Solvers</a:t>
            </a:r>
          </a:p>
        </p:txBody>
      </p:sp>
      <p:cxnSp>
        <p:nvCxnSpPr>
          <p:cNvPr id="168" name="Google Shape;168;p17"/>
          <p:cNvCxnSpPr/>
          <p:nvPr/>
        </p:nvCxnSpPr>
        <p:spPr>
          <a:xfrm>
            <a:off x="4250300" y="1170375"/>
            <a:ext cx="0" cy="3901500"/>
          </a:xfrm>
          <a:prstGeom prst="straightConnector1">
            <a:avLst/>
          </a:prstGeom>
          <a:noFill/>
          <a:ln w="9525" cap="flat" cmpd="sng">
            <a:solidFill>
              <a:schemeClr val="dk2"/>
            </a:solidFill>
            <a:prstDash val="solid"/>
            <a:round/>
            <a:headEnd type="none" w="med" len="med"/>
            <a:tailEnd type="none" w="med" len="med"/>
          </a:ln>
        </p:spPr>
      </p:cxnSp>
      <p:sp>
        <p:nvSpPr>
          <p:cNvPr id="169" name="Google Shape;169;p17"/>
          <p:cNvSpPr/>
          <p:nvPr/>
        </p:nvSpPr>
        <p:spPr>
          <a:xfrm>
            <a:off x="4644425" y="2515950"/>
            <a:ext cx="4010191" cy="767374"/>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gradFill>
                  <a:gsLst>
                    <a:gs pos="0">
                      <a:srgbClr val="F48208"/>
                    </a:gs>
                    <a:gs pos="100000">
                      <a:srgbClr val="703E08"/>
                    </a:gs>
                  </a:gsLst>
                  <a:lin ang="5400012" scaled="0"/>
                </a:gradFill>
                <a:latin typeface="Arial"/>
              </a:rPr>
              <a:t>Gradient Descent</a:t>
            </a:r>
          </a:p>
        </p:txBody>
      </p:sp>
      <p:sp>
        <p:nvSpPr>
          <p:cNvPr id="170" name="Google Shape;170;p17"/>
          <p:cNvSpPr/>
          <p:nvPr/>
        </p:nvSpPr>
        <p:spPr>
          <a:xfrm>
            <a:off x="123225" y="3521375"/>
            <a:ext cx="1877147" cy="39585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gradFill>
                  <a:gsLst>
                    <a:gs pos="0">
                      <a:srgbClr val="DB0000"/>
                    </a:gs>
                    <a:gs pos="100000">
                      <a:srgbClr val="540303"/>
                    </a:gs>
                  </a:gsLst>
                  <a:path path="circle">
                    <a:fillToRect l="50000" t="50000" r="50000" b="50000"/>
                  </a:path>
                  <a:tileRect/>
                </a:gradFill>
                <a:latin typeface="Arial"/>
              </a:rPr>
              <a:t>Overfits</a:t>
            </a:r>
          </a:p>
        </p:txBody>
      </p:sp>
      <p:sp>
        <p:nvSpPr>
          <p:cNvPr id="171" name="Google Shape;171;p17"/>
          <p:cNvSpPr/>
          <p:nvPr/>
        </p:nvSpPr>
        <p:spPr>
          <a:xfrm>
            <a:off x="4506975" y="3801437"/>
            <a:ext cx="1817147" cy="451726"/>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gradFill>
                  <a:gsLst>
                    <a:gs pos="0">
                      <a:srgbClr val="51AB2A"/>
                    </a:gs>
                    <a:gs pos="100000">
                      <a:srgbClr val="203E13"/>
                    </a:gs>
                  </a:gsLst>
                  <a:path path="circle">
                    <a:fillToRect l="50000" t="50000" r="50000" b="50000"/>
                  </a:path>
                  <a:tileRect/>
                </a:gradFill>
                <a:latin typeface="Arial"/>
              </a:rPr>
              <a:t>Scalable</a:t>
            </a:r>
          </a:p>
        </p:txBody>
      </p:sp>
      <p:sp>
        <p:nvSpPr>
          <p:cNvPr id="172" name="Google Shape;172;p17"/>
          <p:cNvSpPr/>
          <p:nvPr/>
        </p:nvSpPr>
        <p:spPr>
          <a:xfrm>
            <a:off x="1160150" y="1622100"/>
            <a:ext cx="1570751" cy="451726"/>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gradFill>
                  <a:gsLst>
                    <a:gs pos="0">
                      <a:srgbClr val="51AB2A"/>
                    </a:gs>
                    <a:gs pos="100000">
                      <a:srgbClr val="203E13"/>
                    </a:gs>
                  </a:gsLst>
                  <a:path path="circle">
                    <a:fillToRect l="50000" t="50000" r="50000" b="50000"/>
                  </a:path>
                  <a:tileRect/>
                </a:gradFill>
                <a:latin typeface="Arial"/>
              </a:rPr>
              <a:t>Constraints</a:t>
            </a:r>
          </a:p>
        </p:txBody>
      </p:sp>
      <p:sp>
        <p:nvSpPr>
          <p:cNvPr id="173" name="Google Shape;173;p17"/>
          <p:cNvSpPr/>
          <p:nvPr/>
        </p:nvSpPr>
        <p:spPr>
          <a:xfrm>
            <a:off x="6508949" y="1499513"/>
            <a:ext cx="2300933" cy="388903"/>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gradFill>
                  <a:gsLst>
                    <a:gs pos="0">
                      <a:srgbClr val="DB0000"/>
                    </a:gs>
                    <a:gs pos="100000">
                      <a:srgbClr val="540303"/>
                    </a:gs>
                  </a:gsLst>
                  <a:path path="circle">
                    <a:fillToRect l="50000" t="50000" r="50000" b="50000"/>
                  </a:path>
                  <a:tileRect/>
                </a:gradFill>
                <a:latin typeface="Arial"/>
              </a:rPr>
              <a:t>Local Minima</a:t>
            </a:r>
          </a:p>
        </p:txBody>
      </p:sp>
      <p:sp>
        <p:nvSpPr>
          <p:cNvPr id="174" name="Google Shape;174;p17"/>
          <p:cNvSpPr/>
          <p:nvPr/>
        </p:nvSpPr>
        <p:spPr>
          <a:xfrm>
            <a:off x="2138675" y="4253187"/>
            <a:ext cx="1854944" cy="44440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gradFill>
                  <a:gsLst>
                    <a:gs pos="0">
                      <a:srgbClr val="51AB2A"/>
                    </a:gs>
                    <a:gs pos="100000">
                      <a:srgbClr val="203E13"/>
                    </a:gs>
                  </a:gsLst>
                  <a:path path="circle">
                    <a:fillToRect l="50000" t="50000" r="50000" b="50000"/>
                  </a:path>
                  <a:tileRect/>
                </a:gradFill>
                <a:latin typeface="Arial"/>
              </a:rPr>
              <a:t>Provable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72"/>
                                        </p:tgtEl>
                                        <p:attrNameLst>
                                          <p:attrName>style.visibility</p:attrName>
                                        </p:attrNameLst>
                                      </p:cBhvr>
                                      <p:to>
                                        <p:strVal val="visible"/>
                                      </p:to>
                                    </p:set>
                                    <p:anim calcmode="lin" valueType="num">
                                      <p:cBhvr additive="base">
                                        <p:cTn id="7" dur="1000"/>
                                        <p:tgtEl>
                                          <p:spTgt spid="172"/>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173"/>
                                        </p:tgtEl>
                                        <p:attrNameLst>
                                          <p:attrName>style.visibility</p:attrName>
                                        </p:attrNameLst>
                                      </p:cBhvr>
                                      <p:to>
                                        <p:strVal val="visible"/>
                                      </p:to>
                                    </p:set>
                                    <p:anim calcmode="lin" valueType="num">
                                      <p:cBhvr additive="base">
                                        <p:cTn id="10" dur="1000"/>
                                        <p:tgtEl>
                                          <p:spTgt spid="173"/>
                                        </p:tgtEl>
                                        <p:attrNameLst>
                                          <p:attrName>ppt_y</p:attrName>
                                        </p:attrNameLst>
                                      </p:cBhvr>
                                      <p:tavLst>
                                        <p:tav tm="0">
                                          <p:val>
                                            <p:strVal val="#ppt_y-1"/>
                                          </p:val>
                                        </p:tav>
                                        <p:tav tm="100000">
                                          <p:val>
                                            <p:strVal val="#ppt_y"/>
                                          </p:val>
                                        </p:tav>
                                      </p:tavLst>
                                    </p:anim>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170"/>
                                        </p:tgtEl>
                                        <p:attrNameLst>
                                          <p:attrName>style.visibility</p:attrName>
                                        </p:attrNameLst>
                                      </p:cBhvr>
                                      <p:to>
                                        <p:strVal val="visible"/>
                                      </p:to>
                                    </p:set>
                                    <p:anim calcmode="lin" valueType="num">
                                      <p:cBhvr additive="base">
                                        <p:cTn id="14" dur="1000"/>
                                        <p:tgtEl>
                                          <p:spTgt spid="170"/>
                                        </p:tgtEl>
                                        <p:attrNameLst>
                                          <p:attrName>ppt_x</p:attrName>
                                        </p:attrNameLst>
                                      </p:cBhvr>
                                      <p:tavLst>
                                        <p:tav tm="0">
                                          <p:val>
                                            <p:strVal val="#ppt_x-1"/>
                                          </p:val>
                                        </p:tav>
                                        <p:tav tm="100000">
                                          <p:val>
                                            <p:strVal val="#ppt_x"/>
                                          </p:val>
                                        </p:tav>
                                      </p:tavLst>
                                    </p:anim>
                                  </p:childTnLst>
                                </p:cTn>
                              </p:par>
                            </p:childTnLst>
                          </p:cTn>
                        </p:par>
                        <p:par>
                          <p:cTn id="15" fill="hold">
                            <p:stCondLst>
                              <p:cond delay="2000"/>
                            </p:stCondLst>
                            <p:childTnLst>
                              <p:par>
                                <p:cTn id="16" presetID="2" presetClass="entr" presetSubtype="8" fill="hold" nodeType="afterEffect">
                                  <p:stCondLst>
                                    <p:cond delay="0"/>
                                  </p:stCondLst>
                                  <p:childTnLst>
                                    <p:set>
                                      <p:cBhvr>
                                        <p:cTn id="17" dur="1" fill="hold">
                                          <p:stCondLst>
                                            <p:cond delay="0"/>
                                          </p:stCondLst>
                                        </p:cTn>
                                        <p:tgtEl>
                                          <p:spTgt spid="174"/>
                                        </p:tgtEl>
                                        <p:attrNameLst>
                                          <p:attrName>style.visibility</p:attrName>
                                        </p:attrNameLst>
                                      </p:cBhvr>
                                      <p:to>
                                        <p:strVal val="visible"/>
                                      </p:to>
                                    </p:set>
                                    <p:anim calcmode="lin" valueType="num">
                                      <p:cBhvr additive="base">
                                        <p:cTn id="18" dur="1000"/>
                                        <p:tgtEl>
                                          <p:spTgt spid="174"/>
                                        </p:tgtEl>
                                        <p:attrNameLst>
                                          <p:attrName>ppt_x</p:attrName>
                                        </p:attrNameLst>
                                      </p:cBhvr>
                                      <p:tavLst>
                                        <p:tav tm="0">
                                          <p:val>
                                            <p:strVal val="#ppt_x-1"/>
                                          </p:val>
                                        </p:tav>
                                        <p:tav tm="100000">
                                          <p:val>
                                            <p:strVal val="#ppt_x"/>
                                          </p:val>
                                        </p:tav>
                                      </p:tavLst>
                                    </p:anim>
                                  </p:childTnLst>
                                </p:cTn>
                              </p:par>
                              <p:par>
                                <p:cTn id="19" presetID="2" presetClass="entr" presetSubtype="2" fill="hold" nodeType="withEffect">
                                  <p:stCondLst>
                                    <p:cond delay="0"/>
                                  </p:stCondLst>
                                  <p:childTnLst>
                                    <p:set>
                                      <p:cBhvr>
                                        <p:cTn id="20" dur="1" fill="hold">
                                          <p:stCondLst>
                                            <p:cond delay="0"/>
                                          </p:stCondLst>
                                        </p:cTn>
                                        <p:tgtEl>
                                          <p:spTgt spid="171"/>
                                        </p:tgtEl>
                                        <p:attrNameLst>
                                          <p:attrName>style.visibility</p:attrName>
                                        </p:attrNameLst>
                                      </p:cBhvr>
                                      <p:to>
                                        <p:strVal val="visible"/>
                                      </p:to>
                                    </p:set>
                                    <p:anim calcmode="lin" valueType="num">
                                      <p:cBhvr additive="base">
                                        <p:cTn id="21" dur="1000"/>
                                        <p:tgtEl>
                                          <p:spTgt spid="17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0"/>
          <p:cNvSpPr txBox="1">
            <a:spLocks noGrp="1"/>
          </p:cNvSpPr>
          <p:nvPr>
            <p:ph type="title"/>
          </p:nvPr>
        </p:nvSpPr>
        <p:spPr>
          <a:xfrm>
            <a:off x="1166550" y="51825"/>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Motivation: Solvers and Gradient Descent each have pros and cons</a:t>
            </a:r>
            <a:endParaRPr/>
          </a:p>
        </p:txBody>
      </p:sp>
      <p:graphicFrame>
        <p:nvGraphicFramePr>
          <p:cNvPr id="288" name="Google Shape;288;p30"/>
          <p:cNvGraphicFramePr/>
          <p:nvPr/>
        </p:nvGraphicFramePr>
        <p:xfrm>
          <a:off x="1166550" y="820400"/>
          <a:ext cx="7239000" cy="4084140"/>
        </p:xfrm>
        <a:graphic>
          <a:graphicData uri="http://schemas.openxmlformats.org/drawingml/2006/table">
            <a:tbl>
              <a:tblPr>
                <a:noFill/>
                <a:tableStyleId>{80037EE1-6A5F-4999-A186-C731A6694E6A}</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GB"/>
                        <a:t>Metric</a:t>
                      </a:r>
                      <a:endParaRPr/>
                    </a:p>
                  </a:txBody>
                  <a:tcPr marL="91425" marR="91425" marT="91425" marB="91425">
                    <a:solidFill>
                      <a:schemeClr val="accent2"/>
                    </a:solidFill>
                  </a:tcPr>
                </a:tc>
                <a:tc>
                  <a:txBody>
                    <a:bodyPr/>
                    <a:lstStyle/>
                    <a:p>
                      <a:pPr marL="0" lvl="0" indent="0" algn="l" rtl="0">
                        <a:spcBef>
                          <a:spcPts val="0"/>
                        </a:spcBef>
                        <a:spcAft>
                          <a:spcPts val="0"/>
                        </a:spcAft>
                        <a:buNone/>
                      </a:pPr>
                      <a:r>
                        <a:rPr lang="en-GB"/>
                        <a:t>Gradient Descent</a:t>
                      </a:r>
                      <a:endParaRPr/>
                    </a:p>
                  </a:txBody>
                  <a:tcPr marL="91425" marR="91425" marT="91425" marB="91425">
                    <a:solidFill>
                      <a:schemeClr val="accent2"/>
                    </a:solidFill>
                  </a:tcPr>
                </a:tc>
                <a:tc>
                  <a:txBody>
                    <a:bodyPr/>
                    <a:lstStyle/>
                    <a:p>
                      <a:pPr marL="0" lvl="0" indent="0" algn="l" rtl="0">
                        <a:spcBef>
                          <a:spcPts val="0"/>
                        </a:spcBef>
                        <a:spcAft>
                          <a:spcPts val="0"/>
                        </a:spcAft>
                        <a:buNone/>
                      </a:pPr>
                      <a:r>
                        <a:rPr lang="en-GB"/>
                        <a:t>Solver</a:t>
                      </a:r>
                      <a:endParaRPr/>
                    </a:p>
                  </a:txBody>
                  <a:tcPr marL="91425" marR="91425" marT="91425" marB="91425">
                    <a:solidFill>
                      <a:schemeClr val="accent2"/>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GB">
                          <a:solidFill>
                            <a:schemeClr val="lt1"/>
                          </a:solidFill>
                        </a:rPr>
                        <a:t>Scalability</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GB">
                          <a:solidFill>
                            <a:schemeClr val="dk1"/>
                          </a:solidFill>
                        </a:rPr>
                        <a:t>Scales well across high dimensional weight spaces and more data</a:t>
                      </a:r>
                      <a:endParaRPr>
                        <a:solidFill>
                          <a:schemeClr val="dk1"/>
                        </a:solidFill>
                      </a:endParaRPr>
                    </a:p>
                  </a:txBody>
                  <a:tcPr marL="91425" marR="91425" marT="91425" marB="91425">
                    <a:solidFill>
                      <a:schemeClr val="lt2"/>
                    </a:solidFill>
                  </a:tcPr>
                </a:tc>
                <a:tc>
                  <a:txBody>
                    <a:bodyPr/>
                    <a:lstStyle/>
                    <a:p>
                      <a:pPr marL="0" lvl="0" indent="0" algn="l" rtl="0">
                        <a:spcBef>
                          <a:spcPts val="0"/>
                        </a:spcBef>
                        <a:spcAft>
                          <a:spcPts val="0"/>
                        </a:spcAft>
                        <a:buNone/>
                      </a:pPr>
                      <a:r>
                        <a:rPr lang="en-GB">
                          <a:solidFill>
                            <a:schemeClr val="dk1"/>
                          </a:solidFill>
                        </a:rPr>
                        <a:t>Cannot efficiently find solutions over entire weight space/ large datasets</a:t>
                      </a:r>
                      <a:endParaRPr>
                        <a:solidFill>
                          <a:schemeClr val="dk1"/>
                        </a:solidFill>
                      </a:endParaRPr>
                    </a:p>
                  </a:txBody>
                  <a:tcPr marL="91425" marR="91425" marT="91425" marB="91425">
                    <a:solidFill>
                      <a:srgbClr val="FF9900"/>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GB">
                          <a:solidFill>
                            <a:schemeClr val="lt1"/>
                          </a:solidFill>
                        </a:rPr>
                        <a:t>Quality of minima found</a:t>
                      </a:r>
                      <a:endParaRPr>
                        <a:solidFill>
                          <a:schemeClr val="lt1"/>
                        </a:solidFill>
                        <a:highlight>
                          <a:srgbClr val="FFFFFF"/>
                        </a:highlight>
                      </a:endParaRPr>
                    </a:p>
                  </a:txBody>
                  <a:tcPr marL="91425" marR="91425" marT="91425" marB="91425"/>
                </a:tc>
                <a:tc>
                  <a:txBody>
                    <a:bodyPr/>
                    <a:lstStyle/>
                    <a:p>
                      <a:pPr marL="0" lvl="0" indent="0" algn="l" rtl="0">
                        <a:spcBef>
                          <a:spcPts val="0"/>
                        </a:spcBef>
                        <a:spcAft>
                          <a:spcPts val="0"/>
                        </a:spcAft>
                        <a:buNone/>
                      </a:pPr>
                      <a:r>
                        <a:rPr lang="en-GB">
                          <a:solidFill>
                            <a:schemeClr val="dk1"/>
                          </a:solidFill>
                        </a:rPr>
                        <a:t>Tends to get stuck in local minima </a:t>
                      </a:r>
                      <a:endParaRPr>
                        <a:solidFill>
                          <a:schemeClr val="dk1"/>
                        </a:solidFill>
                      </a:endParaRPr>
                    </a:p>
                  </a:txBody>
                  <a:tcPr marL="91425" marR="91425" marT="91425" marB="91425">
                    <a:solidFill>
                      <a:srgbClr val="FF9900"/>
                    </a:solidFill>
                  </a:tcPr>
                </a:tc>
                <a:tc>
                  <a:txBody>
                    <a:bodyPr/>
                    <a:lstStyle/>
                    <a:p>
                      <a:pPr marL="0" lvl="0" indent="0" algn="l" rtl="0">
                        <a:spcBef>
                          <a:spcPts val="0"/>
                        </a:spcBef>
                        <a:spcAft>
                          <a:spcPts val="0"/>
                        </a:spcAft>
                        <a:buNone/>
                      </a:pPr>
                      <a:r>
                        <a:rPr lang="en-GB">
                          <a:solidFill>
                            <a:schemeClr val="dk1"/>
                          </a:solidFill>
                        </a:rPr>
                        <a:t>Finds best solution/ optimal solution over the given range in an exhaustive manner</a:t>
                      </a:r>
                      <a:endParaRPr>
                        <a:solidFill>
                          <a:schemeClr val="dk1"/>
                        </a:solidFill>
                      </a:endParaRPr>
                    </a:p>
                  </a:txBody>
                  <a:tcPr marL="91425" marR="91425" marT="91425" marB="91425">
                    <a:solidFill>
                      <a:schemeClr val="lt2"/>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GB">
                          <a:solidFill>
                            <a:schemeClr val="lt1"/>
                          </a:solidFill>
                        </a:rPr>
                        <a:t>Nature of Objectives</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GB">
                          <a:solidFill>
                            <a:schemeClr val="dk1"/>
                          </a:solidFill>
                        </a:rPr>
                        <a:t>Objectives to optimize must be differentiable</a:t>
                      </a:r>
                      <a:endParaRPr>
                        <a:solidFill>
                          <a:schemeClr val="dk1"/>
                        </a:solidFill>
                      </a:endParaRPr>
                    </a:p>
                  </a:txBody>
                  <a:tcPr marL="91425" marR="91425" marT="91425" marB="91425">
                    <a:solidFill>
                      <a:srgbClr val="FF9900"/>
                    </a:solidFill>
                  </a:tcPr>
                </a:tc>
                <a:tc>
                  <a:txBody>
                    <a:bodyPr/>
                    <a:lstStyle/>
                    <a:p>
                      <a:pPr marL="0" lvl="0" indent="0" algn="l" rtl="0">
                        <a:spcBef>
                          <a:spcPts val="0"/>
                        </a:spcBef>
                        <a:spcAft>
                          <a:spcPts val="0"/>
                        </a:spcAft>
                        <a:buNone/>
                      </a:pPr>
                      <a:r>
                        <a:rPr lang="en-GB">
                          <a:solidFill>
                            <a:schemeClr val="dk1"/>
                          </a:solidFill>
                        </a:rPr>
                        <a:t>Handles more arbitrary constraints/ objectives</a:t>
                      </a:r>
                      <a:endParaRPr>
                        <a:solidFill>
                          <a:schemeClr val="dk1"/>
                        </a:solidFill>
                      </a:endParaRPr>
                    </a:p>
                  </a:txBody>
                  <a:tcPr marL="91425" marR="91425" marT="91425" marB="91425">
                    <a:solidFill>
                      <a:schemeClr val="lt2"/>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GB">
                          <a:solidFill>
                            <a:schemeClr val="lt1"/>
                          </a:solidFill>
                        </a:rPr>
                        <a:t>Provable Guarantees</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GB">
                          <a:solidFill>
                            <a:schemeClr val="dk1"/>
                          </a:solidFill>
                        </a:rPr>
                        <a:t>Cannot give any provable guarantees of certain properties (robustness etc)</a:t>
                      </a:r>
                      <a:endParaRPr>
                        <a:solidFill>
                          <a:schemeClr val="dk1"/>
                        </a:solidFill>
                      </a:endParaRPr>
                    </a:p>
                  </a:txBody>
                  <a:tcPr marL="91425" marR="91425" marT="91425" marB="91425">
                    <a:solidFill>
                      <a:srgbClr val="FF9900"/>
                    </a:solidFill>
                  </a:tcPr>
                </a:tc>
                <a:tc>
                  <a:txBody>
                    <a:bodyPr/>
                    <a:lstStyle/>
                    <a:p>
                      <a:pPr marL="0" lvl="0" indent="0" algn="l" rtl="0">
                        <a:spcBef>
                          <a:spcPts val="0"/>
                        </a:spcBef>
                        <a:spcAft>
                          <a:spcPts val="0"/>
                        </a:spcAft>
                        <a:buNone/>
                      </a:pPr>
                      <a:r>
                        <a:rPr lang="en-GB">
                          <a:solidFill>
                            <a:schemeClr val="dk1"/>
                          </a:solidFill>
                        </a:rPr>
                        <a:t>Is capable of proving properties over certain ranges of input</a:t>
                      </a:r>
                      <a:endParaRPr>
                        <a:solidFill>
                          <a:schemeClr val="dk1"/>
                        </a:solidFill>
                      </a:endParaRPr>
                    </a:p>
                  </a:txBody>
                  <a:tcPr marL="91425" marR="91425" marT="91425" marB="91425">
                    <a:solidFill>
                      <a:schemeClr val="lt2"/>
                    </a:solidFill>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GB">
                          <a:solidFill>
                            <a:schemeClr val="lt1"/>
                          </a:solidFill>
                        </a:rPr>
                        <a:t>Generalization</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GB">
                          <a:solidFill>
                            <a:schemeClr val="dk1"/>
                          </a:solidFill>
                        </a:rPr>
                        <a:t>Generalizes Better</a:t>
                      </a:r>
                      <a:endParaRPr>
                        <a:solidFill>
                          <a:schemeClr val="dk1"/>
                        </a:solidFill>
                      </a:endParaRPr>
                    </a:p>
                  </a:txBody>
                  <a:tcPr marL="91425" marR="91425" marT="91425" marB="91425">
                    <a:solidFill>
                      <a:schemeClr val="lt2"/>
                    </a:solidFill>
                  </a:tcPr>
                </a:tc>
                <a:tc>
                  <a:txBody>
                    <a:bodyPr/>
                    <a:lstStyle/>
                    <a:p>
                      <a:pPr marL="0" lvl="0" indent="0" algn="l" rtl="0">
                        <a:spcBef>
                          <a:spcPts val="0"/>
                        </a:spcBef>
                        <a:spcAft>
                          <a:spcPts val="0"/>
                        </a:spcAft>
                        <a:buNone/>
                      </a:pPr>
                      <a:r>
                        <a:rPr lang="en-GB">
                          <a:solidFill>
                            <a:schemeClr val="dk1"/>
                          </a:solidFill>
                        </a:rPr>
                        <a:t>Overfits Often</a:t>
                      </a:r>
                      <a:endParaRPr>
                        <a:solidFill>
                          <a:schemeClr val="dk1"/>
                        </a:solidFill>
                      </a:endParaRPr>
                    </a:p>
                  </a:txBody>
                  <a:tcPr marL="91425" marR="91425" marT="91425" marB="91425">
                    <a:solidFill>
                      <a:srgbClr val="FF9900"/>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Proposed Algorithm Overview</a:t>
            </a:r>
            <a:endParaRPr/>
          </a:p>
        </p:txBody>
      </p:sp>
      <p:grpSp>
        <p:nvGrpSpPr>
          <p:cNvPr id="180" name="Google Shape;180;p18"/>
          <p:cNvGrpSpPr/>
          <p:nvPr/>
        </p:nvGrpSpPr>
        <p:grpSpPr>
          <a:xfrm>
            <a:off x="441475" y="2253300"/>
            <a:ext cx="1375700" cy="811050"/>
            <a:chOff x="441475" y="2253300"/>
            <a:chExt cx="1375700" cy="811050"/>
          </a:xfrm>
        </p:grpSpPr>
        <p:sp>
          <p:nvSpPr>
            <p:cNvPr id="181" name="Google Shape;181;p18"/>
            <p:cNvSpPr/>
            <p:nvPr/>
          </p:nvSpPr>
          <p:spPr>
            <a:xfrm>
              <a:off x="441475" y="2253300"/>
              <a:ext cx="1375700" cy="811050"/>
            </a:xfrm>
            <a:prstGeom prst="flowChartInputOutput">
              <a:avLst/>
            </a:prstGeom>
            <a:gradFill>
              <a:gsLst>
                <a:gs pos="0">
                  <a:srgbClr val="F2F2F2"/>
                </a:gs>
                <a:gs pos="100000">
                  <a:srgbClr val="A6A6A6"/>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8"/>
            <p:cNvSpPr txBox="1"/>
            <p:nvPr/>
          </p:nvSpPr>
          <p:spPr>
            <a:xfrm>
              <a:off x="708400" y="2355950"/>
              <a:ext cx="10266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rgbClr val="20124D"/>
                  </a:solidFill>
                  <a:latin typeface="Lato"/>
                  <a:ea typeface="Lato"/>
                  <a:cs typeface="Lato"/>
                  <a:sym typeface="Lato"/>
                </a:rPr>
                <a:t>Untrained Model</a:t>
              </a:r>
              <a:endParaRPr>
                <a:solidFill>
                  <a:srgbClr val="20124D"/>
                </a:solidFill>
                <a:latin typeface="Lato"/>
                <a:ea typeface="Lato"/>
                <a:cs typeface="Lato"/>
                <a:sym typeface="Lato"/>
              </a:endParaRPr>
            </a:p>
          </p:txBody>
        </p:sp>
      </p:grpSp>
      <p:grpSp>
        <p:nvGrpSpPr>
          <p:cNvPr id="183" name="Google Shape;183;p18"/>
          <p:cNvGrpSpPr/>
          <p:nvPr/>
        </p:nvGrpSpPr>
        <p:grpSpPr>
          <a:xfrm>
            <a:off x="2751425" y="2263575"/>
            <a:ext cx="1098500" cy="790500"/>
            <a:chOff x="2751425" y="2263575"/>
            <a:chExt cx="1098500" cy="790500"/>
          </a:xfrm>
        </p:grpSpPr>
        <p:sp>
          <p:nvSpPr>
            <p:cNvPr id="184" name="Google Shape;184;p18"/>
            <p:cNvSpPr/>
            <p:nvPr/>
          </p:nvSpPr>
          <p:spPr>
            <a:xfrm>
              <a:off x="2751425" y="2263575"/>
              <a:ext cx="1098500" cy="790500"/>
            </a:xfrm>
            <a:prstGeom prst="flowChartProcess">
              <a:avLst/>
            </a:prstGeom>
            <a:gradFill>
              <a:gsLst>
                <a:gs pos="0">
                  <a:srgbClr val="F48208"/>
                </a:gs>
                <a:gs pos="100000">
                  <a:srgbClr val="703E08"/>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8"/>
            <p:cNvSpPr txBox="1"/>
            <p:nvPr/>
          </p:nvSpPr>
          <p:spPr>
            <a:xfrm>
              <a:off x="2813025" y="2345700"/>
              <a:ext cx="10266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a:solidFill>
                    <a:srgbClr val="F1C232"/>
                  </a:solidFill>
                  <a:latin typeface="Lato"/>
                  <a:ea typeface="Lato"/>
                  <a:cs typeface="Lato"/>
                  <a:sym typeface="Lato"/>
                </a:rPr>
                <a:t>Gradient Descent</a:t>
              </a:r>
              <a:endParaRPr>
                <a:solidFill>
                  <a:srgbClr val="F1C232"/>
                </a:solidFill>
                <a:latin typeface="Lato"/>
                <a:ea typeface="Lato"/>
                <a:cs typeface="Lato"/>
                <a:sym typeface="Lato"/>
              </a:endParaRPr>
            </a:p>
          </p:txBody>
        </p:sp>
      </p:grpSp>
      <p:grpSp>
        <p:nvGrpSpPr>
          <p:cNvPr id="186" name="Google Shape;186;p18"/>
          <p:cNvGrpSpPr/>
          <p:nvPr/>
        </p:nvGrpSpPr>
        <p:grpSpPr>
          <a:xfrm>
            <a:off x="5070050" y="2243175"/>
            <a:ext cx="1129400" cy="764900"/>
            <a:chOff x="5070050" y="2243175"/>
            <a:chExt cx="1129400" cy="764900"/>
          </a:xfrm>
        </p:grpSpPr>
        <p:sp>
          <p:nvSpPr>
            <p:cNvPr id="187" name="Google Shape;187;p18"/>
            <p:cNvSpPr/>
            <p:nvPr/>
          </p:nvSpPr>
          <p:spPr>
            <a:xfrm>
              <a:off x="5070050" y="2263575"/>
              <a:ext cx="1119000" cy="744500"/>
            </a:xfrm>
            <a:prstGeom prst="flowChartProcess">
              <a:avLst/>
            </a:prstGeom>
            <a:gradFill>
              <a:gsLst>
                <a:gs pos="0">
                  <a:srgbClr val="1077D2"/>
                </a:gs>
                <a:gs pos="100000">
                  <a:srgbClr val="093153"/>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txBox="1"/>
            <p:nvPr/>
          </p:nvSpPr>
          <p:spPr>
            <a:xfrm>
              <a:off x="5100850" y="2243175"/>
              <a:ext cx="10986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a:solidFill>
                    <a:srgbClr val="00FF00"/>
                  </a:solidFill>
                  <a:latin typeface="Lato"/>
                  <a:ea typeface="Lato"/>
                  <a:cs typeface="Lato"/>
                  <a:sym typeface="Lato"/>
                </a:rPr>
                <a:t>Solver Fine Tuning</a:t>
              </a:r>
              <a:endParaRPr>
                <a:solidFill>
                  <a:srgbClr val="00FF00"/>
                </a:solidFill>
                <a:latin typeface="Lato"/>
                <a:ea typeface="Lato"/>
                <a:cs typeface="Lato"/>
                <a:sym typeface="Lato"/>
              </a:endParaRPr>
            </a:p>
          </p:txBody>
        </p:sp>
      </p:grpSp>
      <p:grpSp>
        <p:nvGrpSpPr>
          <p:cNvPr id="189" name="Google Shape;189;p18"/>
          <p:cNvGrpSpPr/>
          <p:nvPr/>
        </p:nvGrpSpPr>
        <p:grpSpPr>
          <a:xfrm>
            <a:off x="7072025" y="2140638"/>
            <a:ext cx="1375700" cy="862225"/>
            <a:chOff x="7082300" y="2253300"/>
            <a:chExt cx="1375700" cy="862225"/>
          </a:xfrm>
        </p:grpSpPr>
        <p:sp>
          <p:nvSpPr>
            <p:cNvPr id="190" name="Google Shape;190;p18"/>
            <p:cNvSpPr/>
            <p:nvPr/>
          </p:nvSpPr>
          <p:spPr>
            <a:xfrm>
              <a:off x="7082300" y="2253300"/>
              <a:ext cx="1375700" cy="811050"/>
            </a:xfrm>
            <a:prstGeom prst="flowChartInputOutput">
              <a:avLst/>
            </a:prstGeom>
            <a:gradFill>
              <a:gsLst>
                <a:gs pos="0">
                  <a:srgbClr val="51AB2A"/>
                </a:gs>
                <a:gs pos="100000">
                  <a:srgbClr val="203E13"/>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txBox="1"/>
            <p:nvPr/>
          </p:nvSpPr>
          <p:spPr>
            <a:xfrm>
              <a:off x="7388700" y="2284225"/>
              <a:ext cx="10266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rgbClr val="FFFF00"/>
                  </a:solidFill>
                  <a:latin typeface="Lato"/>
                  <a:ea typeface="Lato"/>
                  <a:cs typeface="Lato"/>
                  <a:sym typeface="Lato"/>
                </a:rPr>
                <a:t>Hybrid Trained Model</a:t>
              </a:r>
              <a:endParaRPr>
                <a:solidFill>
                  <a:srgbClr val="FFFF00"/>
                </a:solidFill>
                <a:latin typeface="Lato"/>
                <a:ea typeface="Lato"/>
                <a:cs typeface="Lato"/>
                <a:sym typeface="Lato"/>
              </a:endParaRPr>
            </a:p>
          </p:txBody>
        </p:sp>
      </p:grpSp>
      <p:cxnSp>
        <p:nvCxnSpPr>
          <p:cNvPr id="192" name="Google Shape;192;p18"/>
          <p:cNvCxnSpPr/>
          <p:nvPr/>
        </p:nvCxnSpPr>
        <p:spPr>
          <a:xfrm rot="10800000" flipH="1">
            <a:off x="1673250" y="2661350"/>
            <a:ext cx="1037100" cy="4800"/>
          </a:xfrm>
          <a:prstGeom prst="straightConnector1">
            <a:avLst/>
          </a:prstGeom>
          <a:noFill/>
          <a:ln w="9525" cap="flat" cmpd="sng">
            <a:solidFill>
              <a:srgbClr val="FF9900"/>
            </a:solidFill>
            <a:prstDash val="solid"/>
            <a:round/>
            <a:headEnd type="none" w="med" len="med"/>
            <a:tailEnd type="triangle" w="med" len="med"/>
          </a:ln>
        </p:spPr>
      </p:cxnSp>
      <p:cxnSp>
        <p:nvCxnSpPr>
          <p:cNvPr id="193" name="Google Shape;193;p18"/>
          <p:cNvCxnSpPr/>
          <p:nvPr/>
        </p:nvCxnSpPr>
        <p:spPr>
          <a:xfrm rot="10800000">
            <a:off x="4455725" y="1365450"/>
            <a:ext cx="1170300" cy="882900"/>
          </a:xfrm>
          <a:prstGeom prst="straightConnector1">
            <a:avLst/>
          </a:prstGeom>
          <a:noFill/>
          <a:ln w="9525" cap="flat" cmpd="sng">
            <a:solidFill>
              <a:srgbClr val="FF9900"/>
            </a:solidFill>
            <a:prstDash val="solid"/>
            <a:round/>
            <a:headEnd type="none" w="med" len="med"/>
            <a:tailEnd type="triangle" w="med" len="med"/>
          </a:ln>
        </p:spPr>
      </p:cxnSp>
      <p:cxnSp>
        <p:nvCxnSpPr>
          <p:cNvPr id="194" name="Google Shape;194;p18"/>
          <p:cNvCxnSpPr>
            <a:endCxn id="184" idx="0"/>
          </p:cNvCxnSpPr>
          <p:nvPr/>
        </p:nvCxnSpPr>
        <p:spPr>
          <a:xfrm flipH="1">
            <a:off x="3300675" y="1375575"/>
            <a:ext cx="1175400" cy="888000"/>
          </a:xfrm>
          <a:prstGeom prst="straightConnector1">
            <a:avLst/>
          </a:prstGeom>
          <a:noFill/>
          <a:ln w="9525" cap="flat" cmpd="sng">
            <a:solidFill>
              <a:srgbClr val="FF9900"/>
            </a:solidFill>
            <a:prstDash val="solid"/>
            <a:round/>
            <a:headEnd type="none" w="med" len="med"/>
            <a:tailEnd type="triangle" w="med" len="med"/>
          </a:ln>
        </p:spPr>
      </p:cxnSp>
      <p:cxnSp>
        <p:nvCxnSpPr>
          <p:cNvPr id="195" name="Google Shape;195;p18"/>
          <p:cNvCxnSpPr>
            <a:stCxn id="184" idx="2"/>
          </p:cNvCxnSpPr>
          <p:nvPr/>
        </p:nvCxnSpPr>
        <p:spPr>
          <a:xfrm>
            <a:off x="3300675" y="3054075"/>
            <a:ext cx="1308900" cy="1144800"/>
          </a:xfrm>
          <a:prstGeom prst="straightConnector1">
            <a:avLst/>
          </a:prstGeom>
          <a:noFill/>
          <a:ln w="9525" cap="flat" cmpd="sng">
            <a:solidFill>
              <a:srgbClr val="0000FF"/>
            </a:solidFill>
            <a:prstDash val="solid"/>
            <a:round/>
            <a:headEnd type="none" w="med" len="med"/>
            <a:tailEnd type="triangle" w="med" len="med"/>
          </a:ln>
        </p:spPr>
      </p:cxnSp>
      <p:cxnSp>
        <p:nvCxnSpPr>
          <p:cNvPr id="196" name="Google Shape;196;p18"/>
          <p:cNvCxnSpPr>
            <a:endCxn id="187" idx="2"/>
          </p:cNvCxnSpPr>
          <p:nvPr/>
        </p:nvCxnSpPr>
        <p:spPr>
          <a:xfrm rot="10800000" flipH="1">
            <a:off x="4568450" y="3008075"/>
            <a:ext cx="1061100" cy="1191000"/>
          </a:xfrm>
          <a:prstGeom prst="straightConnector1">
            <a:avLst/>
          </a:prstGeom>
          <a:noFill/>
          <a:ln w="9525" cap="flat" cmpd="sng">
            <a:solidFill>
              <a:srgbClr val="0000FF"/>
            </a:solidFill>
            <a:prstDash val="solid"/>
            <a:round/>
            <a:headEnd type="none" w="med" len="med"/>
            <a:tailEnd type="triangle" w="med" len="med"/>
          </a:ln>
        </p:spPr>
      </p:cxnSp>
      <p:cxnSp>
        <p:nvCxnSpPr>
          <p:cNvPr id="197" name="Google Shape;197;p18"/>
          <p:cNvCxnSpPr>
            <a:stCxn id="188" idx="3"/>
            <a:endCxn id="190" idx="2"/>
          </p:cNvCxnSpPr>
          <p:nvPr/>
        </p:nvCxnSpPr>
        <p:spPr>
          <a:xfrm rot="10800000" flipH="1">
            <a:off x="6199450" y="2546175"/>
            <a:ext cx="1010100" cy="4800"/>
          </a:xfrm>
          <a:prstGeom prst="straightConnector1">
            <a:avLst/>
          </a:prstGeom>
          <a:noFill/>
          <a:ln w="9525" cap="flat" cmpd="sng">
            <a:solidFill>
              <a:srgbClr val="00FF00"/>
            </a:solidFill>
            <a:prstDash val="solid"/>
            <a:round/>
            <a:headEnd type="none" w="med" len="med"/>
            <a:tailEnd type="triangle" w="med" len="med"/>
          </a:ln>
        </p:spPr>
      </p:cxnSp>
      <p:sp>
        <p:nvSpPr>
          <p:cNvPr id="198" name="Google Shape;198;p18"/>
          <p:cNvSpPr txBox="1"/>
          <p:nvPr/>
        </p:nvSpPr>
        <p:spPr>
          <a:xfrm>
            <a:off x="2240650" y="4291375"/>
            <a:ext cx="4968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Step 1: Train with Gradient Descent Until Local Minimum</a:t>
            </a:r>
            <a:endParaRPr>
              <a:solidFill>
                <a:schemeClr val="lt1"/>
              </a:solidFill>
              <a:latin typeface="Lato"/>
              <a:ea typeface="Lato"/>
              <a:cs typeface="Lato"/>
              <a:sym typeface="Lato"/>
            </a:endParaRPr>
          </a:p>
        </p:txBody>
      </p:sp>
      <p:sp>
        <p:nvSpPr>
          <p:cNvPr id="199" name="Google Shape;199;p18"/>
          <p:cNvSpPr txBox="1"/>
          <p:nvPr/>
        </p:nvSpPr>
        <p:spPr>
          <a:xfrm>
            <a:off x="2240650" y="4464300"/>
            <a:ext cx="4968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Step 2: Train the final layer of the DNN using an MILP Solver</a:t>
            </a:r>
            <a:endParaRPr>
              <a:solidFill>
                <a:schemeClr val="lt1"/>
              </a:solidFill>
              <a:latin typeface="Lato"/>
              <a:ea typeface="Lato"/>
              <a:cs typeface="Lato"/>
              <a:sym typeface="Lato"/>
            </a:endParaRPr>
          </a:p>
        </p:txBody>
      </p:sp>
      <p:sp>
        <p:nvSpPr>
          <p:cNvPr id="200" name="Google Shape;200;p18"/>
          <p:cNvSpPr txBox="1"/>
          <p:nvPr/>
        </p:nvSpPr>
        <p:spPr>
          <a:xfrm>
            <a:off x="2240650" y="4650500"/>
            <a:ext cx="4968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Step 3: Alternate between Step 1 and Step 2</a:t>
            </a:r>
            <a:endParaRPr>
              <a:solidFill>
                <a:schemeClr val="lt1"/>
              </a:solidFill>
              <a:latin typeface="Lato"/>
              <a:ea typeface="Lato"/>
              <a:cs typeface="Lato"/>
              <a:sym typeface="Lato"/>
            </a:endParaRPr>
          </a:p>
        </p:txBody>
      </p:sp>
      <p:sp>
        <p:nvSpPr>
          <p:cNvPr id="201" name="Google Shape;201;p18"/>
          <p:cNvSpPr txBox="1"/>
          <p:nvPr/>
        </p:nvSpPr>
        <p:spPr>
          <a:xfrm>
            <a:off x="2240650" y="4783875"/>
            <a:ext cx="4968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Step 4: Terminate when validation loss is satisfactory</a:t>
            </a:r>
            <a:endParaRPr>
              <a:solidFill>
                <a:schemeClr val="lt1"/>
              </a:solidFill>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80"/>
                                        </p:tgtEl>
                                        <p:attrNameLst>
                                          <p:attrName>style.visibility</p:attrName>
                                        </p:attrNameLst>
                                      </p:cBhvr>
                                      <p:to>
                                        <p:strVal val="visible"/>
                                      </p:to>
                                    </p:set>
                                    <p:anim calcmode="lin" valueType="num">
                                      <p:cBhvr additive="base">
                                        <p:cTn id="7" dur="600"/>
                                        <p:tgtEl>
                                          <p:spTgt spid="180"/>
                                        </p:tgtEl>
                                        <p:attrNameLst>
                                          <p:attrName>ppt_x</p:attrName>
                                        </p:attrNameLst>
                                      </p:cBhvr>
                                      <p:tavLst>
                                        <p:tav tm="0">
                                          <p:val>
                                            <p:strVal val="#ppt_x-1"/>
                                          </p:val>
                                        </p:tav>
                                        <p:tav tm="100000">
                                          <p:val>
                                            <p:strVal val="#ppt_x"/>
                                          </p:val>
                                        </p:tav>
                                      </p:tavLst>
                                    </p:anim>
                                  </p:childTnLst>
                                </p:cTn>
                              </p:par>
                            </p:childTnLst>
                          </p:cTn>
                        </p:par>
                        <p:par>
                          <p:cTn id="8" fill="hold">
                            <p:stCondLst>
                              <p:cond delay="600"/>
                            </p:stCondLst>
                            <p:childTnLst>
                              <p:par>
                                <p:cTn id="9" presetID="2" presetClass="entr" presetSubtype="1" fill="hold" nodeType="afterEffect">
                                  <p:stCondLst>
                                    <p:cond delay="0"/>
                                  </p:stCondLst>
                                  <p:childTnLst>
                                    <p:set>
                                      <p:cBhvr>
                                        <p:cTn id="10" dur="1" fill="hold">
                                          <p:stCondLst>
                                            <p:cond delay="0"/>
                                          </p:stCondLst>
                                        </p:cTn>
                                        <p:tgtEl>
                                          <p:spTgt spid="183"/>
                                        </p:tgtEl>
                                        <p:attrNameLst>
                                          <p:attrName>style.visibility</p:attrName>
                                        </p:attrNameLst>
                                      </p:cBhvr>
                                      <p:to>
                                        <p:strVal val="visible"/>
                                      </p:to>
                                    </p:set>
                                    <p:anim calcmode="lin" valueType="num">
                                      <p:cBhvr additive="base">
                                        <p:cTn id="11" dur="1700"/>
                                        <p:tgtEl>
                                          <p:spTgt spid="183"/>
                                        </p:tgtEl>
                                        <p:attrNameLst>
                                          <p:attrName>ppt_y</p:attrName>
                                        </p:attrNameLst>
                                      </p:cBhvr>
                                      <p:tavLst>
                                        <p:tav tm="0">
                                          <p:val>
                                            <p:strVal val="#ppt_y-1"/>
                                          </p:val>
                                        </p:tav>
                                        <p:tav tm="100000">
                                          <p:val>
                                            <p:strVal val="#ppt_y"/>
                                          </p:val>
                                        </p:tav>
                                      </p:tavLst>
                                    </p:anim>
                                  </p:childTnLst>
                                </p:cTn>
                              </p:par>
                              <p:par>
                                <p:cTn id="12" presetID="10" presetClass="entr" presetSubtype="0" fill="hold" nodeType="withEffect">
                                  <p:stCondLst>
                                    <p:cond delay="0"/>
                                  </p:stCondLst>
                                  <p:childTnLst>
                                    <p:set>
                                      <p:cBhvr>
                                        <p:cTn id="13" dur="1" fill="hold">
                                          <p:stCondLst>
                                            <p:cond delay="0"/>
                                          </p:stCondLst>
                                        </p:cTn>
                                        <p:tgtEl>
                                          <p:spTgt spid="198"/>
                                        </p:tgtEl>
                                        <p:attrNameLst>
                                          <p:attrName>style.visibility</p:attrName>
                                        </p:attrNameLst>
                                      </p:cBhvr>
                                      <p:to>
                                        <p:strVal val="visible"/>
                                      </p:to>
                                    </p:set>
                                    <p:animEffect transition="in" filter="fade">
                                      <p:cBhvr>
                                        <p:cTn id="14" dur="1000"/>
                                        <p:tgtEl>
                                          <p:spTgt spid="198"/>
                                        </p:tgtEl>
                                      </p:cBhvr>
                                    </p:animEffect>
                                  </p:childTnLst>
                                </p:cTn>
                              </p:par>
                            </p:childTnLst>
                          </p:cTn>
                        </p:par>
                        <p:par>
                          <p:cTn id="15" fill="hold">
                            <p:stCondLst>
                              <p:cond delay="2300"/>
                            </p:stCondLst>
                            <p:childTnLst>
                              <p:par>
                                <p:cTn id="16" presetID="10" presetClass="entr" presetSubtype="0" fill="hold" nodeType="afterEffect">
                                  <p:stCondLst>
                                    <p:cond delay="0"/>
                                  </p:stCondLst>
                                  <p:childTnLst>
                                    <p:set>
                                      <p:cBhvr>
                                        <p:cTn id="17" dur="1" fill="hold">
                                          <p:stCondLst>
                                            <p:cond delay="0"/>
                                          </p:stCondLst>
                                        </p:cTn>
                                        <p:tgtEl>
                                          <p:spTgt spid="192"/>
                                        </p:tgtEl>
                                        <p:attrNameLst>
                                          <p:attrName>style.visibility</p:attrName>
                                        </p:attrNameLst>
                                      </p:cBhvr>
                                      <p:to>
                                        <p:strVal val="visible"/>
                                      </p:to>
                                    </p:set>
                                    <p:animEffect transition="in" filter="fade">
                                      <p:cBhvr>
                                        <p:cTn id="18" dur="2500"/>
                                        <p:tgtEl>
                                          <p:spTgt spid="192"/>
                                        </p:tgtEl>
                                      </p:cBhvr>
                                    </p:animEffect>
                                  </p:childTnLst>
                                </p:cTn>
                              </p:par>
                            </p:childTnLst>
                          </p:cTn>
                        </p:par>
                        <p:par>
                          <p:cTn id="19" fill="hold">
                            <p:stCondLst>
                              <p:cond delay="4800"/>
                            </p:stCondLst>
                            <p:childTnLst>
                              <p:par>
                                <p:cTn id="20" presetID="2" presetClass="entr" presetSubtype="4" fill="hold" nodeType="afterEffect">
                                  <p:stCondLst>
                                    <p:cond delay="0"/>
                                  </p:stCondLst>
                                  <p:childTnLst>
                                    <p:set>
                                      <p:cBhvr>
                                        <p:cTn id="21" dur="1" fill="hold">
                                          <p:stCondLst>
                                            <p:cond delay="0"/>
                                          </p:stCondLst>
                                        </p:cTn>
                                        <p:tgtEl>
                                          <p:spTgt spid="186"/>
                                        </p:tgtEl>
                                        <p:attrNameLst>
                                          <p:attrName>style.visibility</p:attrName>
                                        </p:attrNameLst>
                                      </p:cBhvr>
                                      <p:to>
                                        <p:strVal val="visible"/>
                                      </p:to>
                                    </p:set>
                                    <p:anim calcmode="lin" valueType="num">
                                      <p:cBhvr additive="base">
                                        <p:cTn id="22" dur="2400"/>
                                        <p:tgtEl>
                                          <p:spTgt spid="186"/>
                                        </p:tgtEl>
                                        <p:attrNameLst>
                                          <p:attrName>ppt_y</p:attrName>
                                        </p:attrNameLst>
                                      </p:cBhvr>
                                      <p:tavLst>
                                        <p:tav tm="0">
                                          <p:val>
                                            <p:strVal val="#ppt_y+1"/>
                                          </p:val>
                                        </p:tav>
                                        <p:tav tm="100000">
                                          <p:val>
                                            <p:strVal val="#ppt_y"/>
                                          </p:val>
                                        </p:tav>
                                      </p:tavLst>
                                    </p:anim>
                                  </p:childTnLst>
                                </p:cTn>
                              </p:par>
                            </p:childTnLst>
                          </p:cTn>
                        </p:par>
                        <p:par>
                          <p:cTn id="23" fill="hold">
                            <p:stCondLst>
                              <p:cond delay="7200"/>
                            </p:stCondLst>
                            <p:childTnLst>
                              <p:par>
                                <p:cTn id="24" presetID="10" presetClass="exit" presetSubtype="0" fill="hold" nodeType="afterEffect">
                                  <p:stCondLst>
                                    <p:cond delay="0"/>
                                  </p:stCondLst>
                                  <p:childTnLst>
                                    <p:animEffect transition="out" filter="fade">
                                      <p:cBhvr>
                                        <p:cTn id="25" dur="1000"/>
                                        <p:tgtEl>
                                          <p:spTgt spid="198"/>
                                        </p:tgtEl>
                                      </p:cBhvr>
                                    </p:animEffect>
                                    <p:set>
                                      <p:cBhvr>
                                        <p:cTn id="26" dur="1" fill="hold">
                                          <p:stCondLst>
                                            <p:cond delay="1000"/>
                                          </p:stCondLst>
                                        </p:cTn>
                                        <p:tgtEl>
                                          <p:spTgt spid="198"/>
                                        </p:tgtEl>
                                        <p:attrNameLst>
                                          <p:attrName>style.visibility</p:attrName>
                                        </p:attrNameLst>
                                      </p:cBhvr>
                                      <p:to>
                                        <p:strVal val="hidden"/>
                                      </p:to>
                                    </p:set>
                                  </p:childTnLst>
                                </p:cTn>
                              </p:par>
                              <p:par>
                                <p:cTn id="27" presetID="10" presetClass="entr" presetSubtype="0" fill="hold" nodeType="withEffect">
                                  <p:stCondLst>
                                    <p:cond delay="0"/>
                                  </p:stCondLst>
                                  <p:childTnLst>
                                    <p:set>
                                      <p:cBhvr>
                                        <p:cTn id="28" dur="1" fill="hold">
                                          <p:stCondLst>
                                            <p:cond delay="0"/>
                                          </p:stCondLst>
                                        </p:cTn>
                                        <p:tgtEl>
                                          <p:spTgt spid="195"/>
                                        </p:tgtEl>
                                        <p:attrNameLst>
                                          <p:attrName>style.visibility</p:attrName>
                                        </p:attrNameLst>
                                      </p:cBhvr>
                                      <p:to>
                                        <p:strVal val="visible"/>
                                      </p:to>
                                    </p:set>
                                    <p:animEffect transition="in" filter="fade">
                                      <p:cBhvr>
                                        <p:cTn id="29" dur="4000"/>
                                        <p:tgtEl>
                                          <p:spTgt spid="195"/>
                                        </p:tgtEl>
                                      </p:cBhvr>
                                    </p:animEffect>
                                  </p:childTnLst>
                                </p:cTn>
                              </p:par>
                              <p:par>
                                <p:cTn id="30" presetID="10" presetClass="entr" presetSubtype="0" fill="hold" nodeType="withEffect">
                                  <p:stCondLst>
                                    <p:cond delay="0"/>
                                  </p:stCondLst>
                                  <p:childTnLst>
                                    <p:set>
                                      <p:cBhvr>
                                        <p:cTn id="31" dur="1" fill="hold">
                                          <p:stCondLst>
                                            <p:cond delay="0"/>
                                          </p:stCondLst>
                                        </p:cTn>
                                        <p:tgtEl>
                                          <p:spTgt spid="199"/>
                                        </p:tgtEl>
                                        <p:attrNameLst>
                                          <p:attrName>style.visibility</p:attrName>
                                        </p:attrNameLst>
                                      </p:cBhvr>
                                      <p:to>
                                        <p:strVal val="visible"/>
                                      </p:to>
                                    </p:set>
                                    <p:animEffect transition="in" filter="fade">
                                      <p:cBhvr>
                                        <p:cTn id="32" dur="1000"/>
                                        <p:tgtEl>
                                          <p:spTgt spid="199"/>
                                        </p:tgtEl>
                                      </p:cBhvr>
                                    </p:animEffect>
                                  </p:childTnLst>
                                </p:cTn>
                              </p:par>
                              <p:par>
                                <p:cTn id="33" presetID="10" presetClass="entr" presetSubtype="0" fill="hold" nodeType="withEffect">
                                  <p:stCondLst>
                                    <p:cond delay="0"/>
                                  </p:stCondLst>
                                  <p:childTnLst>
                                    <p:set>
                                      <p:cBhvr>
                                        <p:cTn id="34" dur="1" fill="hold">
                                          <p:stCondLst>
                                            <p:cond delay="0"/>
                                          </p:stCondLst>
                                        </p:cTn>
                                        <p:tgtEl>
                                          <p:spTgt spid="196"/>
                                        </p:tgtEl>
                                        <p:attrNameLst>
                                          <p:attrName>style.visibility</p:attrName>
                                        </p:attrNameLst>
                                      </p:cBhvr>
                                      <p:to>
                                        <p:strVal val="visible"/>
                                      </p:to>
                                    </p:set>
                                    <p:animEffect transition="in" filter="fade">
                                      <p:cBhvr>
                                        <p:cTn id="35" dur="2400"/>
                                        <p:tgtEl>
                                          <p:spTgt spid="196"/>
                                        </p:tgtEl>
                                      </p:cBhvr>
                                    </p:animEffect>
                                  </p:childTnLst>
                                </p:cTn>
                              </p:par>
                            </p:childTnLst>
                          </p:cTn>
                        </p:par>
                        <p:par>
                          <p:cTn id="36" fill="hold">
                            <p:stCondLst>
                              <p:cond delay="11200"/>
                            </p:stCondLst>
                            <p:childTnLst>
                              <p:par>
                                <p:cTn id="37" presetID="10" presetClass="entr" presetSubtype="0" fill="hold" nodeType="afterEffect">
                                  <p:stCondLst>
                                    <p:cond delay="0"/>
                                  </p:stCondLst>
                                  <p:childTnLst>
                                    <p:set>
                                      <p:cBhvr>
                                        <p:cTn id="38" dur="1" fill="hold">
                                          <p:stCondLst>
                                            <p:cond delay="0"/>
                                          </p:stCondLst>
                                        </p:cTn>
                                        <p:tgtEl>
                                          <p:spTgt spid="193"/>
                                        </p:tgtEl>
                                        <p:attrNameLst>
                                          <p:attrName>style.visibility</p:attrName>
                                        </p:attrNameLst>
                                      </p:cBhvr>
                                      <p:to>
                                        <p:strVal val="visible"/>
                                      </p:to>
                                    </p:set>
                                    <p:animEffect transition="in" filter="fade">
                                      <p:cBhvr>
                                        <p:cTn id="39" dur="2300"/>
                                        <p:tgtEl>
                                          <p:spTgt spid="193"/>
                                        </p:tgtEl>
                                      </p:cBhvr>
                                    </p:animEffect>
                                  </p:childTnLst>
                                </p:cTn>
                              </p:par>
                              <p:par>
                                <p:cTn id="40" presetID="10" presetClass="exit" presetSubtype="0" fill="hold" nodeType="withEffect">
                                  <p:stCondLst>
                                    <p:cond delay="0"/>
                                  </p:stCondLst>
                                  <p:childTnLst>
                                    <p:animEffect transition="out" filter="fade">
                                      <p:cBhvr>
                                        <p:cTn id="41" dur="1000"/>
                                        <p:tgtEl>
                                          <p:spTgt spid="199"/>
                                        </p:tgtEl>
                                      </p:cBhvr>
                                    </p:animEffect>
                                    <p:set>
                                      <p:cBhvr>
                                        <p:cTn id="42" dur="1" fill="hold">
                                          <p:stCondLst>
                                            <p:cond delay="1000"/>
                                          </p:stCondLst>
                                        </p:cTn>
                                        <p:tgtEl>
                                          <p:spTgt spid="199"/>
                                        </p:tgtEl>
                                        <p:attrNameLst>
                                          <p:attrName>style.visibility</p:attrName>
                                        </p:attrNameLst>
                                      </p:cBhvr>
                                      <p:to>
                                        <p:strVal val="hidden"/>
                                      </p:to>
                                    </p:set>
                                  </p:childTnLst>
                                </p:cTn>
                              </p:par>
                              <p:par>
                                <p:cTn id="43" presetID="10" presetClass="entr" presetSubtype="0" fill="hold" nodeType="withEffect">
                                  <p:stCondLst>
                                    <p:cond delay="0"/>
                                  </p:stCondLst>
                                  <p:childTnLst>
                                    <p:set>
                                      <p:cBhvr>
                                        <p:cTn id="44" dur="1" fill="hold">
                                          <p:stCondLst>
                                            <p:cond delay="0"/>
                                          </p:stCondLst>
                                        </p:cTn>
                                        <p:tgtEl>
                                          <p:spTgt spid="200"/>
                                        </p:tgtEl>
                                        <p:attrNameLst>
                                          <p:attrName>style.visibility</p:attrName>
                                        </p:attrNameLst>
                                      </p:cBhvr>
                                      <p:to>
                                        <p:strVal val="visible"/>
                                      </p:to>
                                    </p:set>
                                    <p:animEffect transition="in" filter="fade">
                                      <p:cBhvr>
                                        <p:cTn id="45" dur="1200"/>
                                        <p:tgtEl>
                                          <p:spTgt spid="200"/>
                                        </p:tgtEl>
                                      </p:cBhvr>
                                    </p:animEffect>
                                  </p:childTnLst>
                                </p:cTn>
                              </p:par>
                              <p:par>
                                <p:cTn id="46" presetID="10" presetClass="entr" presetSubtype="0" fill="hold" nodeType="withEffect">
                                  <p:stCondLst>
                                    <p:cond delay="0"/>
                                  </p:stCondLst>
                                  <p:childTnLst>
                                    <p:set>
                                      <p:cBhvr>
                                        <p:cTn id="47" dur="1" fill="hold">
                                          <p:stCondLst>
                                            <p:cond delay="0"/>
                                          </p:stCondLst>
                                        </p:cTn>
                                        <p:tgtEl>
                                          <p:spTgt spid="194"/>
                                        </p:tgtEl>
                                        <p:attrNameLst>
                                          <p:attrName>style.visibility</p:attrName>
                                        </p:attrNameLst>
                                      </p:cBhvr>
                                      <p:to>
                                        <p:strVal val="visible"/>
                                      </p:to>
                                    </p:set>
                                    <p:animEffect transition="in" filter="fade">
                                      <p:cBhvr>
                                        <p:cTn id="48" dur="2400"/>
                                        <p:tgtEl>
                                          <p:spTgt spid="194"/>
                                        </p:tgtEl>
                                      </p:cBhvr>
                                    </p:animEffect>
                                  </p:childTnLst>
                                </p:cTn>
                              </p:par>
                              <p:par>
                                <p:cTn id="49" presetID="10" presetClass="exit" presetSubtype="0" fill="hold" nodeType="withEffect">
                                  <p:stCondLst>
                                    <p:cond delay="0"/>
                                  </p:stCondLst>
                                  <p:childTnLst>
                                    <p:animEffect transition="out" filter="fade">
                                      <p:cBhvr>
                                        <p:cTn id="50" dur="2400"/>
                                        <p:tgtEl>
                                          <p:spTgt spid="195"/>
                                        </p:tgtEl>
                                      </p:cBhvr>
                                    </p:animEffect>
                                    <p:set>
                                      <p:cBhvr>
                                        <p:cTn id="51" dur="1" fill="hold">
                                          <p:stCondLst>
                                            <p:cond delay="2400"/>
                                          </p:stCondLst>
                                        </p:cTn>
                                        <p:tgtEl>
                                          <p:spTgt spid="195"/>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2400"/>
                                        <p:tgtEl>
                                          <p:spTgt spid="196"/>
                                        </p:tgtEl>
                                      </p:cBhvr>
                                    </p:animEffect>
                                    <p:set>
                                      <p:cBhvr>
                                        <p:cTn id="54" dur="1" fill="hold">
                                          <p:stCondLst>
                                            <p:cond delay="2400"/>
                                          </p:stCondLst>
                                        </p:cTn>
                                        <p:tgtEl>
                                          <p:spTgt spid="196"/>
                                        </p:tgtEl>
                                        <p:attrNameLst>
                                          <p:attrName>style.visibility</p:attrName>
                                        </p:attrNameLst>
                                      </p:cBhvr>
                                      <p:to>
                                        <p:strVal val="hidden"/>
                                      </p:to>
                                    </p:set>
                                  </p:childTnLst>
                                </p:cTn>
                              </p:par>
                            </p:childTnLst>
                          </p:cTn>
                        </p:par>
                        <p:par>
                          <p:cTn id="55" fill="hold">
                            <p:stCondLst>
                              <p:cond delay="13600"/>
                            </p:stCondLst>
                            <p:childTnLst>
                              <p:par>
                                <p:cTn id="56" presetID="10" presetClass="exit" presetSubtype="0" fill="hold" nodeType="afterEffect">
                                  <p:stCondLst>
                                    <p:cond delay="0"/>
                                  </p:stCondLst>
                                  <p:childTnLst>
                                    <p:animEffect transition="out" filter="fade">
                                      <p:cBhvr>
                                        <p:cTn id="57" dur="2400"/>
                                        <p:tgtEl>
                                          <p:spTgt spid="193"/>
                                        </p:tgtEl>
                                      </p:cBhvr>
                                    </p:animEffect>
                                    <p:set>
                                      <p:cBhvr>
                                        <p:cTn id="58" dur="1" fill="hold">
                                          <p:stCondLst>
                                            <p:cond delay="2400"/>
                                          </p:stCondLst>
                                        </p:cTn>
                                        <p:tgtEl>
                                          <p:spTgt spid="193"/>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2400"/>
                                        <p:tgtEl>
                                          <p:spTgt spid="194"/>
                                        </p:tgtEl>
                                      </p:cBhvr>
                                    </p:animEffect>
                                    <p:set>
                                      <p:cBhvr>
                                        <p:cTn id="61" dur="1" fill="hold">
                                          <p:stCondLst>
                                            <p:cond delay="2400"/>
                                          </p:stCondLst>
                                        </p:cTn>
                                        <p:tgtEl>
                                          <p:spTgt spid="194"/>
                                        </p:tgtEl>
                                        <p:attrNameLst>
                                          <p:attrName>style.visibility</p:attrName>
                                        </p:attrNameLst>
                                      </p:cBhvr>
                                      <p:to>
                                        <p:strVal val="hidden"/>
                                      </p:to>
                                    </p:set>
                                  </p:childTnLst>
                                </p:cTn>
                              </p:par>
                              <p:par>
                                <p:cTn id="62" presetID="10" presetClass="entr" presetSubtype="0" fill="hold" nodeType="withEffect">
                                  <p:stCondLst>
                                    <p:cond delay="0"/>
                                  </p:stCondLst>
                                  <p:childTnLst>
                                    <p:set>
                                      <p:cBhvr>
                                        <p:cTn id="63" dur="1" fill="hold">
                                          <p:stCondLst>
                                            <p:cond delay="0"/>
                                          </p:stCondLst>
                                        </p:cTn>
                                        <p:tgtEl>
                                          <p:spTgt spid="195"/>
                                        </p:tgtEl>
                                        <p:attrNameLst>
                                          <p:attrName>style.visibility</p:attrName>
                                        </p:attrNameLst>
                                      </p:cBhvr>
                                      <p:to>
                                        <p:strVal val="visible"/>
                                      </p:to>
                                    </p:set>
                                    <p:animEffect transition="in" filter="fade">
                                      <p:cBhvr>
                                        <p:cTn id="64" dur="2200"/>
                                        <p:tgtEl>
                                          <p:spTgt spid="195"/>
                                        </p:tgtEl>
                                      </p:cBhvr>
                                    </p:animEffect>
                                  </p:childTnLst>
                                </p:cTn>
                              </p:par>
                              <p:par>
                                <p:cTn id="65" presetID="10" presetClass="entr" presetSubtype="0" fill="hold" nodeType="withEffect">
                                  <p:stCondLst>
                                    <p:cond delay="0"/>
                                  </p:stCondLst>
                                  <p:childTnLst>
                                    <p:set>
                                      <p:cBhvr>
                                        <p:cTn id="66" dur="1" fill="hold">
                                          <p:stCondLst>
                                            <p:cond delay="0"/>
                                          </p:stCondLst>
                                        </p:cTn>
                                        <p:tgtEl>
                                          <p:spTgt spid="196"/>
                                        </p:tgtEl>
                                        <p:attrNameLst>
                                          <p:attrName>style.visibility</p:attrName>
                                        </p:attrNameLst>
                                      </p:cBhvr>
                                      <p:to>
                                        <p:strVal val="visible"/>
                                      </p:to>
                                    </p:set>
                                    <p:animEffect transition="in" filter="fade">
                                      <p:cBhvr>
                                        <p:cTn id="67" dur="2400"/>
                                        <p:tgtEl>
                                          <p:spTgt spid="196"/>
                                        </p:tgtEl>
                                      </p:cBhvr>
                                    </p:animEffect>
                                  </p:childTnLst>
                                </p:cTn>
                              </p:par>
                            </p:childTnLst>
                          </p:cTn>
                        </p:par>
                        <p:par>
                          <p:cTn id="68" fill="hold">
                            <p:stCondLst>
                              <p:cond delay="16000"/>
                            </p:stCondLst>
                            <p:childTnLst>
                              <p:par>
                                <p:cTn id="69" presetID="10" presetClass="entr" presetSubtype="0" fill="hold" nodeType="afterEffect">
                                  <p:stCondLst>
                                    <p:cond delay="0"/>
                                  </p:stCondLst>
                                  <p:childTnLst>
                                    <p:set>
                                      <p:cBhvr>
                                        <p:cTn id="70" dur="1" fill="hold">
                                          <p:stCondLst>
                                            <p:cond delay="0"/>
                                          </p:stCondLst>
                                        </p:cTn>
                                        <p:tgtEl>
                                          <p:spTgt spid="193"/>
                                        </p:tgtEl>
                                        <p:attrNameLst>
                                          <p:attrName>style.visibility</p:attrName>
                                        </p:attrNameLst>
                                      </p:cBhvr>
                                      <p:to>
                                        <p:strVal val="visible"/>
                                      </p:to>
                                    </p:set>
                                    <p:animEffect transition="in" filter="fade">
                                      <p:cBhvr>
                                        <p:cTn id="71" dur="2400"/>
                                        <p:tgtEl>
                                          <p:spTgt spid="193"/>
                                        </p:tgtEl>
                                      </p:cBhvr>
                                    </p:animEffect>
                                  </p:childTnLst>
                                </p:cTn>
                              </p:par>
                              <p:par>
                                <p:cTn id="72" presetID="10" presetClass="entr" presetSubtype="0" fill="hold" nodeType="withEffect">
                                  <p:stCondLst>
                                    <p:cond delay="0"/>
                                  </p:stCondLst>
                                  <p:childTnLst>
                                    <p:set>
                                      <p:cBhvr>
                                        <p:cTn id="73" dur="1" fill="hold">
                                          <p:stCondLst>
                                            <p:cond delay="0"/>
                                          </p:stCondLst>
                                        </p:cTn>
                                        <p:tgtEl>
                                          <p:spTgt spid="194"/>
                                        </p:tgtEl>
                                        <p:attrNameLst>
                                          <p:attrName>style.visibility</p:attrName>
                                        </p:attrNameLst>
                                      </p:cBhvr>
                                      <p:to>
                                        <p:strVal val="visible"/>
                                      </p:to>
                                    </p:set>
                                    <p:animEffect transition="in" filter="fade">
                                      <p:cBhvr>
                                        <p:cTn id="74" dur="2400"/>
                                        <p:tgtEl>
                                          <p:spTgt spid="194"/>
                                        </p:tgtEl>
                                      </p:cBhvr>
                                    </p:animEffect>
                                  </p:childTnLst>
                                </p:cTn>
                              </p:par>
                              <p:par>
                                <p:cTn id="75" presetID="10" presetClass="exit" presetSubtype="0" fill="hold" nodeType="withEffect">
                                  <p:stCondLst>
                                    <p:cond delay="0"/>
                                  </p:stCondLst>
                                  <p:childTnLst>
                                    <p:animEffect transition="out" filter="fade">
                                      <p:cBhvr>
                                        <p:cTn id="76" dur="2400"/>
                                        <p:tgtEl>
                                          <p:spTgt spid="195"/>
                                        </p:tgtEl>
                                      </p:cBhvr>
                                    </p:animEffect>
                                    <p:set>
                                      <p:cBhvr>
                                        <p:cTn id="77" dur="1" fill="hold">
                                          <p:stCondLst>
                                            <p:cond delay="2400"/>
                                          </p:stCondLst>
                                        </p:cTn>
                                        <p:tgtEl>
                                          <p:spTgt spid="195"/>
                                        </p:tgtEl>
                                        <p:attrNameLst>
                                          <p:attrName>style.visibility</p:attrName>
                                        </p:attrNameLst>
                                      </p:cBhvr>
                                      <p:to>
                                        <p:strVal val="hidden"/>
                                      </p:to>
                                    </p:set>
                                  </p:childTnLst>
                                </p:cTn>
                              </p:par>
                              <p:par>
                                <p:cTn id="78" presetID="10" presetClass="exit" presetSubtype="0" fill="hold" nodeType="withEffect">
                                  <p:stCondLst>
                                    <p:cond delay="0"/>
                                  </p:stCondLst>
                                  <p:childTnLst>
                                    <p:animEffect transition="out" filter="fade">
                                      <p:cBhvr>
                                        <p:cTn id="79" dur="2400"/>
                                        <p:tgtEl>
                                          <p:spTgt spid="196"/>
                                        </p:tgtEl>
                                      </p:cBhvr>
                                    </p:animEffect>
                                    <p:set>
                                      <p:cBhvr>
                                        <p:cTn id="80" dur="1" fill="hold">
                                          <p:stCondLst>
                                            <p:cond delay="2400"/>
                                          </p:stCondLst>
                                        </p:cTn>
                                        <p:tgtEl>
                                          <p:spTgt spid="196"/>
                                        </p:tgtEl>
                                        <p:attrNameLst>
                                          <p:attrName>style.visibility</p:attrName>
                                        </p:attrNameLst>
                                      </p:cBhvr>
                                      <p:to>
                                        <p:strVal val="hidden"/>
                                      </p:to>
                                    </p:set>
                                  </p:childTnLst>
                                </p:cTn>
                              </p:par>
                            </p:childTnLst>
                          </p:cTn>
                        </p:par>
                        <p:par>
                          <p:cTn id="81" fill="hold">
                            <p:stCondLst>
                              <p:cond delay="18400"/>
                            </p:stCondLst>
                            <p:childTnLst>
                              <p:par>
                                <p:cTn id="82" presetID="10" presetClass="entr" presetSubtype="0" fill="hold" nodeType="afterEffect">
                                  <p:stCondLst>
                                    <p:cond delay="0"/>
                                  </p:stCondLst>
                                  <p:childTnLst>
                                    <p:set>
                                      <p:cBhvr>
                                        <p:cTn id="83" dur="1" fill="hold">
                                          <p:stCondLst>
                                            <p:cond delay="0"/>
                                          </p:stCondLst>
                                        </p:cTn>
                                        <p:tgtEl>
                                          <p:spTgt spid="196"/>
                                        </p:tgtEl>
                                        <p:attrNameLst>
                                          <p:attrName>style.visibility</p:attrName>
                                        </p:attrNameLst>
                                      </p:cBhvr>
                                      <p:to>
                                        <p:strVal val="visible"/>
                                      </p:to>
                                    </p:set>
                                    <p:animEffect transition="in" filter="fade">
                                      <p:cBhvr>
                                        <p:cTn id="84" dur="2400"/>
                                        <p:tgtEl>
                                          <p:spTgt spid="196"/>
                                        </p:tgtEl>
                                      </p:cBhvr>
                                    </p:animEffect>
                                  </p:childTnLst>
                                </p:cTn>
                              </p:par>
                              <p:par>
                                <p:cTn id="85" presetID="10" presetClass="entr" presetSubtype="0" fill="hold" nodeType="withEffect">
                                  <p:stCondLst>
                                    <p:cond delay="0"/>
                                  </p:stCondLst>
                                  <p:childTnLst>
                                    <p:set>
                                      <p:cBhvr>
                                        <p:cTn id="86" dur="1" fill="hold">
                                          <p:stCondLst>
                                            <p:cond delay="0"/>
                                          </p:stCondLst>
                                        </p:cTn>
                                        <p:tgtEl>
                                          <p:spTgt spid="195"/>
                                        </p:tgtEl>
                                        <p:attrNameLst>
                                          <p:attrName>style.visibility</p:attrName>
                                        </p:attrNameLst>
                                      </p:cBhvr>
                                      <p:to>
                                        <p:strVal val="visible"/>
                                      </p:to>
                                    </p:set>
                                    <p:animEffect transition="in" filter="fade">
                                      <p:cBhvr>
                                        <p:cTn id="87" dur="2700"/>
                                        <p:tgtEl>
                                          <p:spTgt spid="195"/>
                                        </p:tgtEl>
                                      </p:cBhvr>
                                    </p:animEffect>
                                  </p:childTnLst>
                                </p:cTn>
                              </p:par>
                              <p:par>
                                <p:cTn id="88" presetID="10" presetClass="exit" presetSubtype="0" fill="hold" nodeType="withEffect">
                                  <p:stCondLst>
                                    <p:cond delay="0"/>
                                  </p:stCondLst>
                                  <p:childTnLst>
                                    <p:animEffect transition="out" filter="fade">
                                      <p:cBhvr>
                                        <p:cTn id="89" dur="2400"/>
                                        <p:tgtEl>
                                          <p:spTgt spid="193"/>
                                        </p:tgtEl>
                                      </p:cBhvr>
                                    </p:animEffect>
                                    <p:set>
                                      <p:cBhvr>
                                        <p:cTn id="90" dur="1" fill="hold">
                                          <p:stCondLst>
                                            <p:cond delay="2400"/>
                                          </p:stCondLst>
                                        </p:cTn>
                                        <p:tgtEl>
                                          <p:spTgt spid="193"/>
                                        </p:tgtEl>
                                        <p:attrNameLst>
                                          <p:attrName>style.visibility</p:attrName>
                                        </p:attrNameLst>
                                      </p:cBhvr>
                                      <p:to>
                                        <p:strVal val="hidden"/>
                                      </p:to>
                                    </p:set>
                                  </p:childTnLst>
                                </p:cTn>
                              </p:par>
                              <p:par>
                                <p:cTn id="91" presetID="10" presetClass="exit" presetSubtype="0" fill="hold" nodeType="withEffect">
                                  <p:stCondLst>
                                    <p:cond delay="0"/>
                                  </p:stCondLst>
                                  <p:childTnLst>
                                    <p:animEffect transition="out" filter="fade">
                                      <p:cBhvr>
                                        <p:cTn id="92" dur="1000"/>
                                        <p:tgtEl>
                                          <p:spTgt spid="200"/>
                                        </p:tgtEl>
                                      </p:cBhvr>
                                    </p:animEffect>
                                    <p:set>
                                      <p:cBhvr>
                                        <p:cTn id="93" dur="1" fill="hold">
                                          <p:stCondLst>
                                            <p:cond delay="1000"/>
                                          </p:stCondLst>
                                        </p:cTn>
                                        <p:tgtEl>
                                          <p:spTgt spid="200"/>
                                        </p:tgtEl>
                                        <p:attrNameLst>
                                          <p:attrName>style.visibility</p:attrName>
                                        </p:attrNameLst>
                                      </p:cBhvr>
                                      <p:to>
                                        <p:strVal val="hidden"/>
                                      </p:to>
                                    </p:set>
                                  </p:childTnLst>
                                </p:cTn>
                              </p:par>
                              <p:par>
                                <p:cTn id="94" presetID="10" presetClass="exit" presetSubtype="0" fill="hold" nodeType="withEffect">
                                  <p:stCondLst>
                                    <p:cond delay="0"/>
                                  </p:stCondLst>
                                  <p:childTnLst>
                                    <p:animEffect transition="out" filter="fade">
                                      <p:cBhvr>
                                        <p:cTn id="95" dur="2400"/>
                                        <p:tgtEl>
                                          <p:spTgt spid="194"/>
                                        </p:tgtEl>
                                      </p:cBhvr>
                                    </p:animEffect>
                                    <p:set>
                                      <p:cBhvr>
                                        <p:cTn id="96" dur="1" fill="hold">
                                          <p:stCondLst>
                                            <p:cond delay="2400"/>
                                          </p:stCondLst>
                                        </p:cTn>
                                        <p:tgtEl>
                                          <p:spTgt spid="194"/>
                                        </p:tgtEl>
                                        <p:attrNameLst>
                                          <p:attrName>style.visibility</p:attrName>
                                        </p:attrNameLst>
                                      </p:cBhvr>
                                      <p:to>
                                        <p:strVal val="hidden"/>
                                      </p:to>
                                    </p:set>
                                  </p:childTnLst>
                                </p:cTn>
                              </p:par>
                            </p:childTnLst>
                          </p:cTn>
                        </p:par>
                        <p:par>
                          <p:cTn id="97" fill="hold">
                            <p:stCondLst>
                              <p:cond delay="21100"/>
                            </p:stCondLst>
                            <p:childTnLst>
                              <p:par>
                                <p:cTn id="98" presetID="10" presetClass="entr" presetSubtype="0" fill="hold" nodeType="afterEffect">
                                  <p:stCondLst>
                                    <p:cond delay="0"/>
                                  </p:stCondLst>
                                  <p:childTnLst>
                                    <p:set>
                                      <p:cBhvr>
                                        <p:cTn id="99" dur="1" fill="hold">
                                          <p:stCondLst>
                                            <p:cond delay="0"/>
                                          </p:stCondLst>
                                        </p:cTn>
                                        <p:tgtEl>
                                          <p:spTgt spid="201"/>
                                        </p:tgtEl>
                                        <p:attrNameLst>
                                          <p:attrName>style.visibility</p:attrName>
                                        </p:attrNameLst>
                                      </p:cBhvr>
                                      <p:to>
                                        <p:strVal val="visible"/>
                                      </p:to>
                                    </p:set>
                                    <p:animEffect transition="in" filter="fade">
                                      <p:cBhvr>
                                        <p:cTn id="100" dur="1000"/>
                                        <p:tgtEl>
                                          <p:spTgt spid="201"/>
                                        </p:tgtEl>
                                      </p:cBhvr>
                                    </p:animEffect>
                                  </p:childTnLst>
                                </p:cTn>
                              </p:par>
                            </p:childTnLst>
                          </p:cTn>
                        </p:par>
                        <p:par>
                          <p:cTn id="101" fill="hold">
                            <p:stCondLst>
                              <p:cond delay="22100"/>
                            </p:stCondLst>
                            <p:childTnLst>
                              <p:par>
                                <p:cTn id="102" presetID="2" presetClass="entr" presetSubtype="4" fill="hold" nodeType="afterEffect">
                                  <p:stCondLst>
                                    <p:cond delay="0"/>
                                  </p:stCondLst>
                                  <p:childTnLst>
                                    <p:set>
                                      <p:cBhvr>
                                        <p:cTn id="103" dur="1" fill="hold">
                                          <p:stCondLst>
                                            <p:cond delay="0"/>
                                          </p:stCondLst>
                                        </p:cTn>
                                        <p:tgtEl>
                                          <p:spTgt spid="189"/>
                                        </p:tgtEl>
                                        <p:attrNameLst>
                                          <p:attrName>style.visibility</p:attrName>
                                        </p:attrNameLst>
                                      </p:cBhvr>
                                      <p:to>
                                        <p:strVal val="visible"/>
                                      </p:to>
                                    </p:set>
                                    <p:anim calcmode="lin" valueType="num">
                                      <p:cBhvr additive="base">
                                        <p:cTn id="104" dur="2500"/>
                                        <p:tgtEl>
                                          <p:spTgt spid="189"/>
                                        </p:tgtEl>
                                        <p:attrNameLst>
                                          <p:attrName>ppt_y</p:attrName>
                                        </p:attrNameLst>
                                      </p:cBhvr>
                                      <p:tavLst>
                                        <p:tav tm="0">
                                          <p:val>
                                            <p:strVal val="#ppt_y+1"/>
                                          </p:val>
                                        </p:tav>
                                        <p:tav tm="100000">
                                          <p:val>
                                            <p:strVal val="#ppt_y"/>
                                          </p:val>
                                        </p:tav>
                                      </p:tavLst>
                                    </p:anim>
                                  </p:childTnLst>
                                </p:cTn>
                              </p:par>
                            </p:childTnLst>
                          </p:cTn>
                        </p:par>
                        <p:par>
                          <p:cTn id="105" fill="hold">
                            <p:stCondLst>
                              <p:cond delay="24600"/>
                            </p:stCondLst>
                            <p:childTnLst>
                              <p:par>
                                <p:cTn id="106" presetID="10" presetClass="entr" presetSubtype="0" fill="hold" nodeType="afterEffect">
                                  <p:stCondLst>
                                    <p:cond delay="0"/>
                                  </p:stCondLst>
                                  <p:childTnLst>
                                    <p:set>
                                      <p:cBhvr>
                                        <p:cTn id="107" dur="1" fill="hold">
                                          <p:stCondLst>
                                            <p:cond delay="0"/>
                                          </p:stCondLst>
                                        </p:cTn>
                                        <p:tgtEl>
                                          <p:spTgt spid="197"/>
                                        </p:tgtEl>
                                        <p:attrNameLst>
                                          <p:attrName>style.visibility</p:attrName>
                                        </p:attrNameLst>
                                      </p:cBhvr>
                                      <p:to>
                                        <p:strVal val="visible"/>
                                      </p:to>
                                    </p:set>
                                    <p:animEffect transition="in" filter="fade">
                                      <p:cBhvr>
                                        <p:cTn id="108" dur="2300"/>
                                        <p:tgtEl>
                                          <p:spTgt spid="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9"/>
          <p:cNvSpPr txBox="1">
            <a:spLocks noGrp="1"/>
          </p:cNvSpPr>
          <p:nvPr>
            <p:ph type="title"/>
          </p:nvPr>
        </p:nvSpPr>
        <p:spPr>
          <a:xfrm>
            <a:off x="1110950" y="6767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MILP Formulations</a:t>
            </a:r>
            <a:endParaRPr/>
          </a:p>
        </p:txBody>
      </p:sp>
      <p:sp>
        <p:nvSpPr>
          <p:cNvPr id="207" name="Google Shape;207;p19"/>
          <p:cNvSpPr txBox="1">
            <a:spLocks noGrp="1"/>
          </p:cNvSpPr>
          <p:nvPr>
            <p:ph type="body" idx="1"/>
          </p:nvPr>
        </p:nvSpPr>
        <p:spPr>
          <a:xfrm>
            <a:off x="1052550" y="5743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a:t>Inspired heavily by Training binarized neural networks using MIP and CP. (Icarte et al. 2019) </a:t>
            </a:r>
            <a:endParaRPr/>
          </a:p>
        </p:txBody>
      </p:sp>
      <p:pic>
        <p:nvPicPr>
          <p:cNvPr id="208" name="Google Shape;208;p19"/>
          <p:cNvPicPr preferRelativeResize="0"/>
          <p:nvPr/>
        </p:nvPicPr>
        <p:blipFill rotWithShape="1">
          <a:blip r:embed="rId3">
            <a:alphaModFix/>
          </a:blip>
          <a:srcRect l="27079" t="21671" r="43227" b="9444"/>
          <a:stretch/>
        </p:blipFill>
        <p:spPr>
          <a:xfrm>
            <a:off x="4778550" y="1018150"/>
            <a:ext cx="3161242" cy="4125349"/>
          </a:xfrm>
          <a:prstGeom prst="rect">
            <a:avLst/>
          </a:prstGeom>
          <a:noFill/>
          <a:ln>
            <a:noFill/>
          </a:ln>
        </p:spPr>
      </p:pic>
      <p:pic>
        <p:nvPicPr>
          <p:cNvPr id="209" name="Google Shape;209;p19"/>
          <p:cNvPicPr preferRelativeResize="0"/>
          <p:nvPr/>
        </p:nvPicPr>
        <p:blipFill rotWithShape="1">
          <a:blip r:embed="rId4">
            <a:alphaModFix/>
          </a:blip>
          <a:srcRect l="69059" t="29562" r="5242" b="14428"/>
          <a:stretch/>
        </p:blipFill>
        <p:spPr>
          <a:xfrm>
            <a:off x="1110950" y="981775"/>
            <a:ext cx="3364848" cy="4125349"/>
          </a:xfrm>
          <a:prstGeom prst="rect">
            <a:avLst/>
          </a:prstGeom>
          <a:noFill/>
          <a:ln>
            <a:noFill/>
          </a:ln>
        </p:spPr>
      </p:pic>
      <p:sp>
        <p:nvSpPr>
          <p:cNvPr id="210" name="Google Shape;210;p19"/>
          <p:cNvSpPr/>
          <p:nvPr/>
        </p:nvSpPr>
        <p:spPr>
          <a:xfrm>
            <a:off x="1437475" y="2500625"/>
            <a:ext cx="2964900" cy="8160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9"/>
          <p:cNvSpPr/>
          <p:nvPr/>
        </p:nvSpPr>
        <p:spPr>
          <a:xfrm>
            <a:off x="1340150" y="3316625"/>
            <a:ext cx="3062100" cy="11082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9"/>
          <p:cNvSpPr/>
          <p:nvPr/>
        </p:nvSpPr>
        <p:spPr>
          <a:xfrm>
            <a:off x="1340150" y="4424825"/>
            <a:ext cx="3062100" cy="3444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9"/>
          <p:cNvSpPr/>
          <p:nvPr/>
        </p:nvSpPr>
        <p:spPr>
          <a:xfrm>
            <a:off x="4828125" y="1834300"/>
            <a:ext cx="3062100" cy="696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9"/>
          <p:cNvSpPr/>
          <p:nvPr/>
        </p:nvSpPr>
        <p:spPr>
          <a:xfrm>
            <a:off x="4828125" y="3129425"/>
            <a:ext cx="3062100" cy="11082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9"/>
          <p:cNvSpPr/>
          <p:nvPr/>
        </p:nvSpPr>
        <p:spPr>
          <a:xfrm>
            <a:off x="4828125" y="1230400"/>
            <a:ext cx="3062100" cy="6039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a:off x="4828125" y="2525528"/>
            <a:ext cx="3062100" cy="6039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9"/>
          <p:cNvSpPr/>
          <p:nvPr/>
        </p:nvSpPr>
        <p:spPr>
          <a:xfrm>
            <a:off x="4828125" y="4237624"/>
            <a:ext cx="3062100" cy="8694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fade">
                                      <p:cBhvr>
                                        <p:cTn id="7" dur="1000"/>
                                        <p:tgtEl>
                                          <p:spTgt spid="210"/>
                                        </p:tgtEl>
                                      </p:cBhvr>
                                    </p:animEffect>
                                  </p:childTnLst>
                                </p:cTn>
                              </p:par>
                              <p:par>
                                <p:cTn id="8" presetID="10" presetClass="entr" presetSubtype="0" fill="hold" nodeType="withEffect">
                                  <p:stCondLst>
                                    <p:cond delay="0"/>
                                  </p:stCondLst>
                                  <p:childTnLst>
                                    <p:set>
                                      <p:cBhvr>
                                        <p:cTn id="9" dur="1" fill="hold">
                                          <p:stCondLst>
                                            <p:cond delay="0"/>
                                          </p:stCondLst>
                                        </p:cTn>
                                        <p:tgtEl>
                                          <p:spTgt spid="213"/>
                                        </p:tgtEl>
                                        <p:attrNameLst>
                                          <p:attrName>style.visibility</p:attrName>
                                        </p:attrNameLst>
                                      </p:cBhvr>
                                      <p:to>
                                        <p:strVal val="visible"/>
                                      </p:to>
                                    </p:set>
                                    <p:animEffect transition="in" filter="fade">
                                      <p:cBhvr>
                                        <p:cTn id="10" dur="1000"/>
                                        <p:tgtEl>
                                          <p:spTgt spid="2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1000"/>
                                        <p:tgtEl>
                                          <p:spTgt spid="210"/>
                                        </p:tgtEl>
                                      </p:cBhvr>
                                    </p:animEffect>
                                    <p:set>
                                      <p:cBhvr>
                                        <p:cTn id="15" dur="1" fill="hold">
                                          <p:stCondLst>
                                            <p:cond delay="1000"/>
                                          </p:stCondLst>
                                        </p:cTn>
                                        <p:tgtEl>
                                          <p:spTgt spid="210"/>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1000"/>
                                        <p:tgtEl>
                                          <p:spTgt spid="213"/>
                                        </p:tgtEl>
                                      </p:cBhvr>
                                    </p:animEffect>
                                    <p:set>
                                      <p:cBhvr>
                                        <p:cTn id="18" dur="1" fill="hold">
                                          <p:stCondLst>
                                            <p:cond delay="1000"/>
                                          </p:stCondLst>
                                        </p:cTn>
                                        <p:tgtEl>
                                          <p:spTgt spid="213"/>
                                        </p:tgtEl>
                                        <p:attrNameLst>
                                          <p:attrName>style.visibility</p:attrName>
                                        </p:attrNameLst>
                                      </p:cBhvr>
                                      <p:to>
                                        <p:strVal val="hidden"/>
                                      </p:to>
                                    </p:set>
                                  </p:childTnLst>
                                </p:cTn>
                              </p:par>
                              <p:par>
                                <p:cTn id="19" presetID="10" presetClass="entr" presetSubtype="0" fill="hold" nodeType="withEffect">
                                  <p:stCondLst>
                                    <p:cond delay="0"/>
                                  </p:stCondLst>
                                  <p:childTnLst>
                                    <p:set>
                                      <p:cBhvr>
                                        <p:cTn id="20" dur="1" fill="hold">
                                          <p:stCondLst>
                                            <p:cond delay="0"/>
                                          </p:stCondLst>
                                        </p:cTn>
                                        <p:tgtEl>
                                          <p:spTgt spid="211"/>
                                        </p:tgtEl>
                                        <p:attrNameLst>
                                          <p:attrName>style.visibility</p:attrName>
                                        </p:attrNameLst>
                                      </p:cBhvr>
                                      <p:to>
                                        <p:strVal val="visible"/>
                                      </p:to>
                                    </p:set>
                                    <p:animEffect transition="in" filter="fade">
                                      <p:cBhvr>
                                        <p:cTn id="21" dur="1000"/>
                                        <p:tgtEl>
                                          <p:spTgt spid="211"/>
                                        </p:tgtEl>
                                      </p:cBhvr>
                                    </p:animEffect>
                                  </p:childTnLst>
                                </p:cTn>
                              </p:par>
                              <p:par>
                                <p:cTn id="22" presetID="10" presetClass="entr" presetSubtype="0" fill="hold" nodeType="withEffect">
                                  <p:stCondLst>
                                    <p:cond delay="0"/>
                                  </p:stCondLst>
                                  <p:childTnLst>
                                    <p:set>
                                      <p:cBhvr>
                                        <p:cTn id="23" dur="1" fill="hold">
                                          <p:stCondLst>
                                            <p:cond delay="0"/>
                                          </p:stCondLst>
                                        </p:cTn>
                                        <p:tgtEl>
                                          <p:spTgt spid="214"/>
                                        </p:tgtEl>
                                        <p:attrNameLst>
                                          <p:attrName>style.visibility</p:attrName>
                                        </p:attrNameLst>
                                      </p:cBhvr>
                                      <p:to>
                                        <p:strVal val="visible"/>
                                      </p:to>
                                    </p:set>
                                    <p:animEffect transition="in" filter="fade">
                                      <p:cBhvr>
                                        <p:cTn id="24" dur="1000"/>
                                        <p:tgtEl>
                                          <p:spTgt spid="2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12"/>
                                        </p:tgtEl>
                                        <p:attrNameLst>
                                          <p:attrName>style.visibility</p:attrName>
                                        </p:attrNameLst>
                                      </p:cBhvr>
                                      <p:to>
                                        <p:strVal val="visible"/>
                                      </p:to>
                                    </p:set>
                                    <p:animEffect transition="in" filter="fade">
                                      <p:cBhvr>
                                        <p:cTn id="29" dur="1000"/>
                                        <p:tgtEl>
                                          <p:spTgt spid="212"/>
                                        </p:tgtEl>
                                      </p:cBhvr>
                                    </p:animEffect>
                                  </p:childTnLst>
                                </p:cTn>
                              </p:par>
                              <p:par>
                                <p:cTn id="30" presetID="10" presetClass="entr" presetSubtype="0" fill="hold" nodeType="withEffect">
                                  <p:stCondLst>
                                    <p:cond delay="0"/>
                                  </p:stCondLst>
                                  <p:childTnLst>
                                    <p:set>
                                      <p:cBhvr>
                                        <p:cTn id="31" dur="1" fill="hold">
                                          <p:stCondLst>
                                            <p:cond delay="0"/>
                                          </p:stCondLst>
                                        </p:cTn>
                                        <p:tgtEl>
                                          <p:spTgt spid="215"/>
                                        </p:tgtEl>
                                        <p:attrNameLst>
                                          <p:attrName>style.visibility</p:attrName>
                                        </p:attrNameLst>
                                      </p:cBhvr>
                                      <p:to>
                                        <p:strVal val="visible"/>
                                      </p:to>
                                    </p:set>
                                    <p:animEffect transition="in" filter="fade">
                                      <p:cBhvr>
                                        <p:cTn id="32" dur="1000"/>
                                        <p:tgtEl>
                                          <p:spTgt spid="215"/>
                                        </p:tgtEl>
                                      </p:cBhvr>
                                    </p:animEffect>
                                  </p:childTnLst>
                                </p:cTn>
                              </p:par>
                              <p:par>
                                <p:cTn id="33" presetID="10" presetClass="entr" presetSubtype="0" fill="hold" nodeType="withEffect">
                                  <p:stCondLst>
                                    <p:cond delay="0"/>
                                  </p:stCondLst>
                                  <p:childTnLst>
                                    <p:set>
                                      <p:cBhvr>
                                        <p:cTn id="34" dur="1" fill="hold">
                                          <p:stCondLst>
                                            <p:cond delay="0"/>
                                          </p:stCondLst>
                                        </p:cTn>
                                        <p:tgtEl>
                                          <p:spTgt spid="217"/>
                                        </p:tgtEl>
                                        <p:attrNameLst>
                                          <p:attrName>style.visibility</p:attrName>
                                        </p:attrNameLst>
                                      </p:cBhvr>
                                      <p:to>
                                        <p:strVal val="visible"/>
                                      </p:to>
                                    </p:set>
                                    <p:animEffect transition="in" filter="fade">
                                      <p:cBhvr>
                                        <p:cTn id="35" dur="1000"/>
                                        <p:tgtEl>
                                          <p:spTgt spid="217"/>
                                        </p:tgtEl>
                                      </p:cBhvr>
                                    </p:animEffect>
                                  </p:childTnLst>
                                </p:cTn>
                              </p:par>
                            </p:childTnLst>
                          </p:cTn>
                        </p:par>
                        <p:par>
                          <p:cTn id="36" fill="hold">
                            <p:stCondLst>
                              <p:cond delay="1000"/>
                            </p:stCondLst>
                            <p:childTnLst>
                              <p:par>
                                <p:cTn id="37" presetID="10" presetClass="entr" presetSubtype="0" fill="hold" nodeType="afterEffect">
                                  <p:stCondLst>
                                    <p:cond delay="0"/>
                                  </p:stCondLst>
                                  <p:childTnLst>
                                    <p:set>
                                      <p:cBhvr>
                                        <p:cTn id="38" dur="1" fill="hold">
                                          <p:stCondLst>
                                            <p:cond delay="0"/>
                                          </p:stCondLst>
                                        </p:cTn>
                                        <p:tgtEl>
                                          <p:spTgt spid="216"/>
                                        </p:tgtEl>
                                        <p:attrNameLst>
                                          <p:attrName>style.visibility</p:attrName>
                                        </p:attrNameLst>
                                      </p:cBhvr>
                                      <p:to>
                                        <p:strVal val="visible"/>
                                      </p:to>
                                    </p:set>
                                    <p:animEffect transition="in" filter="fade">
                                      <p:cBhvr>
                                        <p:cTn id="39" dur="1000"/>
                                        <p:tgtEl>
                                          <p:spTgt spid="216"/>
                                        </p:tgtEl>
                                      </p:cBhvr>
                                    </p:animEffect>
                                  </p:childTnLst>
                                </p:cTn>
                              </p:par>
                              <p:par>
                                <p:cTn id="40" presetID="10" presetClass="exit" presetSubtype="0" fill="hold" nodeType="withEffect">
                                  <p:stCondLst>
                                    <p:cond delay="0"/>
                                  </p:stCondLst>
                                  <p:childTnLst>
                                    <p:animEffect transition="out" filter="fade">
                                      <p:cBhvr>
                                        <p:cTn id="41" dur="1000"/>
                                        <p:tgtEl>
                                          <p:spTgt spid="214"/>
                                        </p:tgtEl>
                                      </p:cBhvr>
                                    </p:animEffect>
                                    <p:set>
                                      <p:cBhvr>
                                        <p:cTn id="42" dur="1" fill="hold">
                                          <p:stCondLst>
                                            <p:cond delay="1000"/>
                                          </p:stCondLst>
                                        </p:cTn>
                                        <p:tgtEl>
                                          <p:spTgt spid="214"/>
                                        </p:tgtEl>
                                        <p:attrNameLst>
                                          <p:attrName>style.visibility</p:attrName>
                                        </p:attrNameLst>
                                      </p:cBhvr>
                                      <p:to>
                                        <p:strVal val="hidden"/>
                                      </p:to>
                                    </p:set>
                                  </p:childTnLst>
                                </p:cTn>
                              </p:par>
                              <p:par>
                                <p:cTn id="43" presetID="10" presetClass="exit" presetSubtype="0" fill="hold" nodeType="withEffect">
                                  <p:stCondLst>
                                    <p:cond delay="0"/>
                                  </p:stCondLst>
                                  <p:childTnLst>
                                    <p:animEffect transition="out" filter="fade">
                                      <p:cBhvr>
                                        <p:cTn id="44" dur="1000"/>
                                        <p:tgtEl>
                                          <p:spTgt spid="211"/>
                                        </p:tgtEl>
                                      </p:cBhvr>
                                    </p:animEffect>
                                    <p:set>
                                      <p:cBhvr>
                                        <p:cTn id="45" dur="1" fill="hold">
                                          <p:stCondLst>
                                            <p:cond delay="1000"/>
                                          </p:stCondLst>
                                        </p:cTn>
                                        <p:tgtEl>
                                          <p:spTgt spid="211"/>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nodeType="clickEffect">
                                  <p:stCondLst>
                                    <p:cond delay="0"/>
                                  </p:stCondLst>
                                  <p:childTnLst>
                                    <p:animEffect transition="out" filter="fade">
                                      <p:cBhvr>
                                        <p:cTn id="49" dur="1000"/>
                                        <p:tgtEl>
                                          <p:spTgt spid="212"/>
                                        </p:tgtEl>
                                      </p:cBhvr>
                                    </p:animEffect>
                                    <p:set>
                                      <p:cBhvr>
                                        <p:cTn id="50" dur="1" fill="hold">
                                          <p:stCondLst>
                                            <p:cond delay="1000"/>
                                          </p:stCondLst>
                                        </p:cTn>
                                        <p:tgtEl>
                                          <p:spTgt spid="212"/>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1000"/>
                                        <p:tgtEl>
                                          <p:spTgt spid="215"/>
                                        </p:tgtEl>
                                      </p:cBhvr>
                                    </p:animEffect>
                                    <p:set>
                                      <p:cBhvr>
                                        <p:cTn id="53" dur="1" fill="hold">
                                          <p:stCondLst>
                                            <p:cond delay="1000"/>
                                          </p:stCondLst>
                                        </p:cTn>
                                        <p:tgtEl>
                                          <p:spTgt spid="215"/>
                                        </p:tgtEl>
                                        <p:attrNameLst>
                                          <p:attrName>style.visibility</p:attrName>
                                        </p:attrNameLst>
                                      </p:cBhvr>
                                      <p:to>
                                        <p:strVal val="hidden"/>
                                      </p:to>
                                    </p:set>
                                  </p:childTnLst>
                                </p:cTn>
                              </p:par>
                              <p:par>
                                <p:cTn id="54" presetID="10" presetClass="exit" presetSubtype="0" fill="hold" nodeType="withEffect">
                                  <p:stCondLst>
                                    <p:cond delay="0"/>
                                  </p:stCondLst>
                                  <p:childTnLst>
                                    <p:animEffect transition="out" filter="fade">
                                      <p:cBhvr>
                                        <p:cTn id="55" dur="1000"/>
                                        <p:tgtEl>
                                          <p:spTgt spid="216"/>
                                        </p:tgtEl>
                                      </p:cBhvr>
                                    </p:animEffect>
                                    <p:set>
                                      <p:cBhvr>
                                        <p:cTn id="56" dur="1" fill="hold">
                                          <p:stCondLst>
                                            <p:cond delay="1000"/>
                                          </p:stCondLst>
                                        </p:cTn>
                                        <p:tgtEl>
                                          <p:spTgt spid="216"/>
                                        </p:tgtEl>
                                        <p:attrNameLst>
                                          <p:attrName>style.visibility</p:attrName>
                                        </p:attrNameLst>
                                      </p:cBhvr>
                                      <p:to>
                                        <p:strVal val="hidden"/>
                                      </p:to>
                                    </p:set>
                                  </p:childTnLst>
                                </p:cTn>
                              </p:par>
                              <p:par>
                                <p:cTn id="57" presetID="10" presetClass="exit" presetSubtype="0" fill="hold" nodeType="withEffect">
                                  <p:stCondLst>
                                    <p:cond delay="0"/>
                                  </p:stCondLst>
                                  <p:childTnLst>
                                    <p:animEffect transition="out" filter="fade">
                                      <p:cBhvr>
                                        <p:cTn id="58" dur="1000"/>
                                        <p:tgtEl>
                                          <p:spTgt spid="217"/>
                                        </p:tgtEl>
                                      </p:cBhvr>
                                    </p:animEffect>
                                    <p:set>
                                      <p:cBhvr>
                                        <p:cTn id="59" dur="1" fill="hold">
                                          <p:stCondLst>
                                            <p:cond delay="1000"/>
                                          </p:stCondLst>
                                        </p:cTn>
                                        <p:tgtEl>
                                          <p:spTgt spid="2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Use Cases of Solver-based Training: </a:t>
            </a:r>
            <a:endParaRPr/>
          </a:p>
        </p:txBody>
      </p:sp>
      <p:sp>
        <p:nvSpPr>
          <p:cNvPr id="223" name="Google Shape;223;p20"/>
          <p:cNvSpPr txBox="1">
            <a:spLocks noGrp="1"/>
          </p:cNvSpPr>
          <p:nvPr>
            <p:ph type="body" idx="1"/>
          </p:nvPr>
        </p:nvSpPr>
        <p:spPr>
          <a:xfrm>
            <a:off x="926450" y="955450"/>
            <a:ext cx="6597900" cy="3523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GB"/>
              <a:t>Using a Solver sweep to tunnel through a  local minimum</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457200" lvl="0" indent="0" algn="l" rtl="0">
              <a:spcBef>
                <a:spcPts val="1200"/>
              </a:spcBef>
              <a:spcAft>
                <a:spcPts val="0"/>
              </a:spcAft>
              <a:buNone/>
            </a:pPr>
            <a:endParaRPr/>
          </a:p>
          <a:p>
            <a:pPr marL="457200" lvl="0" indent="0" algn="l" rtl="0">
              <a:spcBef>
                <a:spcPts val="1200"/>
              </a:spcBef>
              <a:spcAft>
                <a:spcPts val="1200"/>
              </a:spcAft>
              <a:buNone/>
            </a:pPr>
            <a:endParaRPr/>
          </a:p>
        </p:txBody>
      </p:sp>
      <p:pic>
        <p:nvPicPr>
          <p:cNvPr id="224" name="Google Shape;224;p20"/>
          <p:cNvPicPr preferRelativeResize="0"/>
          <p:nvPr/>
        </p:nvPicPr>
        <p:blipFill rotWithShape="1">
          <a:blip r:embed="rId3">
            <a:alphaModFix/>
          </a:blip>
          <a:srcRect l="18300" t="15839" r="15347" b="14566"/>
          <a:stretch/>
        </p:blipFill>
        <p:spPr>
          <a:xfrm>
            <a:off x="1612650" y="1656050"/>
            <a:ext cx="5597227" cy="3195450"/>
          </a:xfrm>
          <a:prstGeom prst="rect">
            <a:avLst/>
          </a:prstGeom>
          <a:noFill/>
          <a:ln>
            <a:noFill/>
          </a:ln>
        </p:spPr>
      </p:pic>
      <p:sp>
        <p:nvSpPr>
          <p:cNvPr id="225" name="Google Shape;225;p20"/>
          <p:cNvSpPr/>
          <p:nvPr/>
        </p:nvSpPr>
        <p:spPr>
          <a:xfrm>
            <a:off x="2972552" y="4007796"/>
            <a:ext cx="2603100" cy="171600"/>
          </a:xfrm>
          <a:prstGeom prst="rightArrow">
            <a:avLst>
              <a:gd name="adj1" fmla="val 50000"/>
              <a:gd name="adj2" fmla="val 50000"/>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1227</Words>
  <Application>Microsoft Macintosh PowerPoint</Application>
  <PresentationFormat>On-screen Show (16:9)</PresentationFormat>
  <Paragraphs>142</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Montserrat</vt:lpstr>
      <vt:lpstr>Arial</vt:lpstr>
      <vt:lpstr>Lato</vt:lpstr>
      <vt:lpstr>Focus</vt:lpstr>
      <vt:lpstr>Training of Neural Networks via Gradient Descent and Solvers</vt:lpstr>
      <vt:lpstr>Overview:</vt:lpstr>
      <vt:lpstr>Problem: Training a Neural Network</vt:lpstr>
      <vt:lpstr>Approaches</vt:lpstr>
      <vt:lpstr>Motivation: Solvers and Gradient Descent each have pros and cons </vt:lpstr>
      <vt:lpstr>Motivation: Solvers and Gradient Descent each have pros and cons</vt:lpstr>
      <vt:lpstr>Proposed Algorithm Overview</vt:lpstr>
      <vt:lpstr>MILP Formulations</vt:lpstr>
      <vt:lpstr>Use Cases of Solver-based Training: </vt:lpstr>
      <vt:lpstr>Experiments: Overview</vt:lpstr>
      <vt:lpstr>Experiment 1: Regression</vt:lpstr>
      <vt:lpstr>Experiment 1: Regression Results</vt:lpstr>
      <vt:lpstr>Experiment 2: Classification</vt:lpstr>
      <vt:lpstr>Experiment 2: Classification Results</vt:lpstr>
      <vt:lpstr>Limitations</vt:lpstr>
      <vt:lpstr>Future Work </vt:lpstr>
      <vt:lpstr>Conclusion</vt:lpstr>
      <vt:lpstr>Related Work:</vt:lpstr>
      <vt:lpstr>Proposed Algorithm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 of Neural Networks via Gradient Descent and Solvers</dc:title>
  <cp:lastModifiedBy>Vijay Ganesh</cp:lastModifiedBy>
  <cp:revision>3</cp:revision>
  <dcterms:modified xsi:type="dcterms:W3CDTF">2022-08-01T04:38:19Z</dcterms:modified>
</cp:coreProperties>
</file>